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22288500" cy="15811500"/>
  <p:notesSz cx="6858000" cy="9144000"/>
  <p:defaultTextStyle>
    <a:lvl1pPr algn="ctr" defTabSz="939800">
      <a:defRPr sz="6200">
        <a:latin typeface="+mn-lt"/>
        <a:ea typeface="+mn-ea"/>
        <a:cs typeface="+mn-cs"/>
        <a:sym typeface="Gill Sans"/>
      </a:defRPr>
    </a:lvl1pPr>
    <a:lvl2pPr indent="228600" algn="ctr" defTabSz="939800">
      <a:defRPr sz="6200">
        <a:latin typeface="+mn-lt"/>
        <a:ea typeface="+mn-ea"/>
        <a:cs typeface="+mn-cs"/>
        <a:sym typeface="Gill Sans"/>
      </a:defRPr>
    </a:lvl2pPr>
    <a:lvl3pPr indent="457200" algn="ctr" defTabSz="939800">
      <a:defRPr sz="6200">
        <a:latin typeface="+mn-lt"/>
        <a:ea typeface="+mn-ea"/>
        <a:cs typeface="+mn-cs"/>
        <a:sym typeface="Gill Sans"/>
      </a:defRPr>
    </a:lvl3pPr>
    <a:lvl4pPr indent="685800" algn="ctr" defTabSz="939800">
      <a:defRPr sz="6200">
        <a:latin typeface="+mn-lt"/>
        <a:ea typeface="+mn-ea"/>
        <a:cs typeface="+mn-cs"/>
        <a:sym typeface="Gill Sans"/>
      </a:defRPr>
    </a:lvl4pPr>
    <a:lvl5pPr indent="914400" algn="ctr" defTabSz="939800">
      <a:defRPr sz="6200">
        <a:latin typeface="+mn-lt"/>
        <a:ea typeface="+mn-ea"/>
        <a:cs typeface="+mn-cs"/>
        <a:sym typeface="Gill Sans"/>
      </a:defRPr>
    </a:lvl5pPr>
    <a:lvl6pPr indent="1143000" algn="ctr" defTabSz="939800">
      <a:defRPr sz="6200">
        <a:latin typeface="+mn-lt"/>
        <a:ea typeface="+mn-ea"/>
        <a:cs typeface="+mn-cs"/>
        <a:sym typeface="Gill Sans"/>
      </a:defRPr>
    </a:lvl6pPr>
    <a:lvl7pPr indent="1371600" algn="ctr" defTabSz="939800">
      <a:defRPr sz="6200">
        <a:latin typeface="+mn-lt"/>
        <a:ea typeface="+mn-ea"/>
        <a:cs typeface="+mn-cs"/>
        <a:sym typeface="Gill Sans"/>
      </a:defRPr>
    </a:lvl7pPr>
    <a:lvl8pPr indent="1600200" algn="ctr" defTabSz="939800">
      <a:defRPr sz="6200">
        <a:latin typeface="+mn-lt"/>
        <a:ea typeface="+mn-ea"/>
        <a:cs typeface="+mn-cs"/>
        <a:sym typeface="Gill Sans"/>
      </a:defRPr>
    </a:lvl8pPr>
    <a:lvl9pPr indent="1828800" algn="ctr" defTabSz="939800">
      <a:defRPr sz="6200">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0"/>
    <p:restoredTop sz="94690"/>
  </p:normalViewPr>
  <p:slideViewPr>
    <p:cSldViewPr snapToGrid="0" snapToObjects="1">
      <p:cViewPr>
        <p:scale>
          <a:sx n="64" d="100"/>
          <a:sy n="64" d="100"/>
        </p:scale>
        <p:origin x="-11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939800">
      <a:defRPr sz="2000">
        <a:latin typeface="Lucida Grande"/>
        <a:ea typeface="Lucida Grande"/>
        <a:cs typeface="Lucida Grande"/>
        <a:sym typeface="Lucida Grande"/>
      </a:defRPr>
    </a:lvl1pPr>
    <a:lvl2pPr indent="228600" defTabSz="939800">
      <a:defRPr sz="2000">
        <a:latin typeface="Lucida Grande"/>
        <a:ea typeface="Lucida Grande"/>
        <a:cs typeface="Lucida Grande"/>
        <a:sym typeface="Lucida Grande"/>
      </a:defRPr>
    </a:lvl2pPr>
    <a:lvl3pPr indent="457200" defTabSz="939800">
      <a:defRPr sz="2000">
        <a:latin typeface="Lucida Grande"/>
        <a:ea typeface="Lucida Grande"/>
        <a:cs typeface="Lucida Grande"/>
        <a:sym typeface="Lucida Grande"/>
      </a:defRPr>
    </a:lvl3pPr>
    <a:lvl4pPr indent="685800" defTabSz="939800">
      <a:defRPr sz="2000">
        <a:latin typeface="Lucida Grande"/>
        <a:ea typeface="Lucida Grande"/>
        <a:cs typeface="Lucida Grande"/>
        <a:sym typeface="Lucida Grande"/>
      </a:defRPr>
    </a:lvl4pPr>
    <a:lvl5pPr indent="914400" defTabSz="939800">
      <a:defRPr sz="2000">
        <a:latin typeface="Lucida Grande"/>
        <a:ea typeface="Lucida Grande"/>
        <a:cs typeface="Lucida Grande"/>
        <a:sym typeface="Lucida Grande"/>
      </a:defRPr>
    </a:lvl5pPr>
    <a:lvl6pPr indent="1143000" defTabSz="939800">
      <a:defRPr sz="2000">
        <a:latin typeface="Lucida Grande"/>
        <a:ea typeface="Lucida Grande"/>
        <a:cs typeface="Lucida Grande"/>
        <a:sym typeface="Lucida Grande"/>
      </a:defRPr>
    </a:lvl6pPr>
    <a:lvl7pPr indent="1371600" defTabSz="939800">
      <a:defRPr sz="2000">
        <a:latin typeface="Lucida Grande"/>
        <a:ea typeface="Lucida Grande"/>
        <a:cs typeface="Lucida Grande"/>
        <a:sym typeface="Lucida Grande"/>
      </a:defRPr>
    </a:lvl7pPr>
    <a:lvl8pPr indent="1600200" defTabSz="939800">
      <a:defRPr sz="2000">
        <a:latin typeface="Lucida Grande"/>
        <a:ea typeface="Lucida Grande"/>
        <a:cs typeface="Lucida Grande"/>
        <a:sym typeface="Lucida Grande"/>
      </a:defRPr>
    </a:lvl8pPr>
    <a:lvl9pPr indent="1828800" defTabSz="939800">
      <a:defRPr sz="2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685800"/>
            <a:ext cx="48323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31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587500" y="2654300"/>
            <a:ext cx="19100800" cy="5334000"/>
          </a:xfrm>
          <a:prstGeom prst="rect">
            <a:avLst/>
          </a:prstGeom>
        </p:spPr>
        <p:txBody>
          <a:bodyPr lIns="0" tIns="0" rIns="0" bIns="0" anchor="b"/>
          <a:lstStyle/>
          <a:p>
            <a:pPr lvl="0">
              <a:defRPr sz="1800"/>
            </a:pPr>
            <a:r>
              <a:rPr sz="13000"/>
              <a:t>Title Text</a:t>
            </a:r>
          </a:p>
        </p:txBody>
      </p:sp>
      <p:sp>
        <p:nvSpPr>
          <p:cNvPr id="6" name="Shape 6"/>
          <p:cNvSpPr>
            <a:spLocks noGrp="1"/>
          </p:cNvSpPr>
          <p:nvPr>
            <p:ph type="body" idx="1"/>
          </p:nvPr>
        </p:nvSpPr>
        <p:spPr>
          <a:xfrm>
            <a:off x="1587500" y="8153400"/>
            <a:ext cx="19100800" cy="1828800"/>
          </a:xfrm>
          <a:prstGeom prst="rect">
            <a:avLst/>
          </a:prstGeom>
        </p:spPr>
        <p:txBody>
          <a:bodyPr lIns="0" tIns="0" rIns="0" bIns="0"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defRPr sz="1800"/>
            </a:pPr>
            <a:r>
              <a:rPr sz="5400"/>
              <a:t>Body Level One</a:t>
            </a:r>
          </a:p>
          <a:p>
            <a:pPr lvl="1">
              <a:defRPr sz="1800"/>
            </a:pPr>
            <a:r>
              <a:rPr sz="5400"/>
              <a:t>Body Level Two</a:t>
            </a:r>
          </a:p>
          <a:p>
            <a:pPr lvl="2">
              <a:defRPr sz="1800"/>
            </a:pPr>
            <a:r>
              <a:rPr sz="5400"/>
              <a:t>Body Level Three</a:t>
            </a:r>
          </a:p>
          <a:p>
            <a:pPr lvl="3">
              <a:defRPr sz="1800"/>
            </a:pPr>
            <a:r>
              <a:rPr sz="5400"/>
              <a:t>Body Level Four</a:t>
            </a:r>
          </a:p>
          <a:p>
            <a:pPr lvl="4">
              <a:defRPr sz="1800"/>
            </a:pPr>
            <a:r>
              <a:rPr sz="54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1587500" y="2476500"/>
            <a:ext cx="11480800" cy="5334000"/>
          </a:xfrm>
          <a:prstGeom prst="rect">
            <a:avLst/>
          </a:prstGeom>
        </p:spPr>
        <p:txBody>
          <a:bodyPr lIns="0" tIns="0" rIns="0" bIns="0" anchor="b"/>
          <a:lstStyle>
            <a:lvl1pPr>
              <a:defRPr sz="11000"/>
            </a:lvl1pPr>
          </a:lstStyle>
          <a:p>
            <a:pPr lvl="0">
              <a:defRPr sz="1800"/>
            </a:pPr>
            <a:r>
              <a:rPr sz="11000"/>
              <a:t>Title Text</a:t>
            </a:r>
          </a:p>
        </p:txBody>
      </p:sp>
      <p:sp>
        <p:nvSpPr>
          <p:cNvPr id="26" name="Shape 26"/>
          <p:cNvSpPr>
            <a:spLocks noGrp="1"/>
          </p:cNvSpPr>
          <p:nvPr>
            <p:ph type="body" idx="1"/>
          </p:nvPr>
        </p:nvSpPr>
        <p:spPr>
          <a:xfrm>
            <a:off x="1587500" y="7950200"/>
            <a:ext cx="11480800" cy="5334000"/>
          </a:xfrm>
          <a:prstGeom prst="rect">
            <a:avLst/>
          </a:prstGeom>
        </p:spPr>
        <p:txBody>
          <a:bodyPr lIns="0" tIns="0" rIns="0" bIns="0"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1587500" y="2476500"/>
            <a:ext cx="11480800" cy="5334000"/>
          </a:xfrm>
          <a:prstGeom prst="rect">
            <a:avLst/>
          </a:prstGeom>
        </p:spPr>
        <p:txBody>
          <a:bodyPr lIns="0" tIns="0" rIns="0" bIns="0" anchor="b"/>
          <a:lstStyle>
            <a:lvl1pPr>
              <a:defRPr sz="11000"/>
            </a:lvl1pPr>
          </a:lstStyle>
          <a:p>
            <a:pPr lvl="0">
              <a:defRPr sz="1800"/>
            </a:pPr>
            <a:r>
              <a:rPr sz="11000"/>
              <a:t>Title Text</a:t>
            </a:r>
          </a:p>
        </p:txBody>
      </p:sp>
      <p:sp>
        <p:nvSpPr>
          <p:cNvPr id="29" name="Shape 29"/>
          <p:cNvSpPr>
            <a:spLocks noGrp="1"/>
          </p:cNvSpPr>
          <p:nvPr>
            <p:ph type="body" idx="1"/>
          </p:nvPr>
        </p:nvSpPr>
        <p:spPr>
          <a:xfrm>
            <a:off x="1587500" y="7950200"/>
            <a:ext cx="11480800" cy="5334000"/>
          </a:xfrm>
          <a:prstGeom prst="rect">
            <a:avLst/>
          </a:prstGeom>
        </p:spPr>
        <p:txBody>
          <a:bodyPr lIns="0" tIns="0" rIns="0" bIns="0"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13000"/>
              <a:t>Title Text</a:t>
            </a:r>
          </a:p>
        </p:txBody>
      </p:sp>
      <p:sp>
        <p:nvSpPr>
          <p:cNvPr id="32" name="Shape 32"/>
          <p:cNvSpPr>
            <a:spLocks noGrp="1"/>
          </p:cNvSpPr>
          <p:nvPr>
            <p:ph type="body" idx="1"/>
          </p:nvPr>
        </p:nvSpPr>
        <p:spPr>
          <a:xfrm>
            <a:off x="1587500" y="4495800"/>
            <a:ext cx="9334500" cy="9855200"/>
          </a:xfrm>
          <a:prstGeom prst="rect">
            <a:avLst/>
          </a:prstGeom>
        </p:spPr>
        <p:txBody>
          <a:bodyPr/>
          <a:lstStyle>
            <a:lvl1pPr marL="685800" indent="-469900">
              <a:spcBef>
                <a:spcPts val="8000"/>
              </a:spcBef>
              <a:defRPr sz="4800"/>
            </a:lvl1pPr>
            <a:lvl2pPr marL="977900" indent="-469900">
              <a:spcBef>
                <a:spcPts val="8000"/>
              </a:spcBef>
              <a:defRPr sz="4800"/>
            </a:lvl2pPr>
            <a:lvl3pPr marL="1270000" indent="-469900">
              <a:spcBef>
                <a:spcPts val="8000"/>
              </a:spcBef>
              <a:defRPr sz="4800"/>
            </a:lvl3pPr>
            <a:lvl4pPr marL="1574800" indent="-469900">
              <a:spcBef>
                <a:spcPts val="8000"/>
              </a:spcBef>
              <a:defRPr sz="4800"/>
            </a:lvl4pPr>
            <a:lvl5pPr marL="1866900" indent="-469900">
              <a:spcBef>
                <a:spcPts val="8000"/>
              </a:spcBef>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pPr>
            <a:r>
              <a:rPr sz="13000"/>
              <a:t>Title Text</a:t>
            </a:r>
          </a:p>
        </p:txBody>
      </p:sp>
      <p:sp>
        <p:nvSpPr>
          <p:cNvPr id="35" name="Shape 35"/>
          <p:cNvSpPr>
            <a:spLocks noGrp="1"/>
          </p:cNvSpPr>
          <p:nvPr>
            <p:ph type="body" idx="1"/>
          </p:nvPr>
        </p:nvSpPr>
        <p:spPr>
          <a:xfrm>
            <a:off x="1587500" y="4495800"/>
            <a:ext cx="9334500" cy="9855200"/>
          </a:xfrm>
          <a:prstGeom prst="rect">
            <a:avLst/>
          </a:prstGeom>
        </p:spPr>
        <p:txBody>
          <a:bodyPr/>
          <a:lstStyle>
            <a:lvl1pPr marL="685800" indent="-469900">
              <a:spcBef>
                <a:spcPts val="8000"/>
              </a:spcBef>
              <a:defRPr sz="4800"/>
            </a:lvl1pPr>
            <a:lvl2pPr marL="977900" indent="-469900">
              <a:spcBef>
                <a:spcPts val="8000"/>
              </a:spcBef>
              <a:defRPr sz="4800"/>
            </a:lvl2pPr>
            <a:lvl3pPr marL="1270000" indent="-469900">
              <a:spcBef>
                <a:spcPts val="8000"/>
              </a:spcBef>
              <a:defRPr sz="4800"/>
            </a:lvl3pPr>
            <a:lvl4pPr marL="1574800" indent="-469900">
              <a:spcBef>
                <a:spcPts val="8000"/>
              </a:spcBef>
              <a:defRPr sz="4800"/>
            </a:lvl4pPr>
            <a:lvl5pPr marL="1866900" indent="-469900">
              <a:spcBef>
                <a:spcPts val="8000"/>
              </a:spcBef>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13000"/>
              <a:t>Title Text</a:t>
            </a:r>
          </a:p>
        </p:txBody>
      </p:sp>
      <p:sp>
        <p:nvSpPr>
          <p:cNvPr id="38" name="Shape 38"/>
          <p:cNvSpPr>
            <a:spLocks noGrp="1"/>
          </p:cNvSpPr>
          <p:nvPr>
            <p:ph type="body" idx="1"/>
          </p:nvPr>
        </p:nvSpPr>
        <p:spPr>
          <a:xfrm>
            <a:off x="12141200" y="4495800"/>
            <a:ext cx="8547100" cy="9855200"/>
          </a:xfrm>
          <a:prstGeom prst="rect">
            <a:avLst/>
          </a:prstGeom>
        </p:spPr>
        <p:txBody>
          <a:bodyPr/>
          <a:lstStyle>
            <a:lvl1pPr marL="685800" indent="-469900">
              <a:spcBef>
                <a:spcPts val="8000"/>
              </a:spcBef>
              <a:defRPr sz="4800"/>
            </a:lvl1pPr>
            <a:lvl2pPr marL="977900" indent="-469900">
              <a:spcBef>
                <a:spcPts val="8000"/>
              </a:spcBef>
              <a:defRPr sz="4800"/>
            </a:lvl2pPr>
            <a:lvl3pPr marL="1270000" indent="-469900">
              <a:spcBef>
                <a:spcPts val="8000"/>
              </a:spcBef>
              <a:defRPr sz="4800"/>
            </a:lvl3pPr>
            <a:lvl4pPr marL="1574800" indent="-469900">
              <a:spcBef>
                <a:spcPts val="8000"/>
              </a:spcBef>
              <a:defRPr sz="4800"/>
            </a:lvl4pPr>
            <a:lvl5pPr marL="1866900" indent="-469900">
              <a:spcBef>
                <a:spcPts val="8000"/>
              </a:spcBef>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13000"/>
              <a:t>Title Text</a:t>
            </a:r>
          </a:p>
        </p:txBody>
      </p:sp>
      <p:sp>
        <p:nvSpPr>
          <p:cNvPr id="9" name="Shape 9"/>
          <p:cNvSpPr>
            <a:spLocks noGrp="1"/>
          </p:cNvSpPr>
          <p:nvPr>
            <p:ph type="body" idx="1"/>
          </p:nvPr>
        </p:nvSpPr>
        <p:spPr>
          <a:prstGeom prst="rect">
            <a:avLst/>
          </a:prstGeom>
        </p:spPr>
        <p:txBody>
          <a:bodyPr/>
          <a:lstStyle/>
          <a:p>
            <a:pPr lvl="0">
              <a:defRPr sz="1800"/>
            </a:pPr>
            <a:r>
              <a:rPr sz="6200"/>
              <a:t>Body Level One</a:t>
            </a:r>
          </a:p>
          <a:p>
            <a:pPr lvl="1">
              <a:defRPr sz="1800"/>
            </a:pPr>
            <a:r>
              <a:rPr sz="6200"/>
              <a:t>Body Level Two</a:t>
            </a:r>
          </a:p>
          <a:p>
            <a:pPr lvl="2">
              <a:defRPr sz="1800"/>
            </a:pPr>
            <a:r>
              <a:rPr sz="6200"/>
              <a:t>Body Level Three</a:t>
            </a:r>
          </a:p>
          <a:p>
            <a:pPr lvl="3">
              <a:defRPr sz="1800"/>
            </a:pPr>
            <a:r>
              <a:rPr sz="6200"/>
              <a:t>Body Level Four</a:t>
            </a:r>
          </a:p>
          <a:p>
            <a:pPr lvl="4">
              <a:defRPr sz="1800"/>
            </a:pPr>
            <a:r>
              <a:rPr sz="6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13000"/>
              <a:t>Title Text</a:t>
            </a:r>
          </a:p>
        </p:txBody>
      </p:sp>
      <p:sp>
        <p:nvSpPr>
          <p:cNvPr id="12" name="Shape 12"/>
          <p:cNvSpPr>
            <a:spLocks noGrp="1"/>
          </p:cNvSpPr>
          <p:nvPr>
            <p:ph type="body" idx="1"/>
          </p:nvPr>
        </p:nvSpPr>
        <p:spPr>
          <a:prstGeom prst="rect">
            <a:avLst/>
          </a:prstGeom>
        </p:spPr>
        <p:txBody>
          <a:bodyPr lIns="0" tIns="0" rIns="0" bIns="0" numCol="2" spcCol="955040" anchor="t"/>
          <a:lstStyle>
            <a:lvl1pPr marL="685800" indent="-469900">
              <a:defRPr sz="4800"/>
            </a:lvl1pPr>
            <a:lvl2pPr marL="977900" indent="-469900">
              <a:defRPr sz="4800"/>
            </a:lvl2pPr>
            <a:lvl3pPr marL="1270000" indent="-469900">
              <a:defRPr sz="4800"/>
            </a:lvl3pPr>
            <a:lvl4pPr marL="1574800" indent="-469900">
              <a:defRPr sz="4800"/>
            </a:lvl4pPr>
            <a:lvl5pPr marL="1866900" indent="-469900">
              <a:defRPr sz="4800"/>
            </a:lvl5pPr>
          </a:lstStyle>
          <a:p>
            <a:pPr lvl="0">
              <a:defRPr sz="1800"/>
            </a:pPr>
            <a:r>
              <a:rPr sz="4800"/>
              <a:t>Body Level One</a:t>
            </a:r>
          </a:p>
          <a:p>
            <a:pPr lvl="1">
              <a:defRPr sz="1800"/>
            </a:pPr>
            <a:r>
              <a:rPr sz="4800"/>
              <a:t>Body Level Two</a:t>
            </a:r>
          </a:p>
          <a:p>
            <a:pPr lvl="2">
              <a:defRPr sz="1800"/>
            </a:pPr>
            <a:r>
              <a:rPr sz="4800"/>
              <a:t>Body Level Three</a:t>
            </a:r>
          </a:p>
          <a:p>
            <a:pPr lvl="3">
              <a:defRPr sz="1800"/>
            </a:pPr>
            <a:r>
              <a:rPr sz="4800"/>
              <a:t>Body Level Four</a:t>
            </a:r>
          </a:p>
          <a:p>
            <a:pPr lvl="4">
              <a:defRPr sz="1800"/>
            </a:pPr>
            <a:r>
              <a:rPr sz="48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587500" y="2044700"/>
            <a:ext cx="19100800" cy="11709400"/>
          </a:xfrm>
          <a:prstGeom prst="rect">
            <a:avLst/>
          </a:prstGeom>
        </p:spPr>
        <p:txBody>
          <a:bodyPr/>
          <a:lstStyle>
            <a:lvl1pPr>
              <a:spcBef>
                <a:spcPts val="8500"/>
              </a:spcBef>
            </a:lvl1pPr>
            <a:lvl2pPr>
              <a:spcBef>
                <a:spcPts val="8500"/>
              </a:spcBef>
            </a:lvl2pPr>
            <a:lvl3pPr>
              <a:spcBef>
                <a:spcPts val="8500"/>
              </a:spcBef>
            </a:lvl3pPr>
            <a:lvl4pPr>
              <a:spcBef>
                <a:spcPts val="8500"/>
              </a:spcBef>
            </a:lvl4pPr>
            <a:lvl5pPr>
              <a:spcBef>
                <a:spcPts val="8500"/>
              </a:spcBef>
            </a:lvl5pPr>
          </a:lstStyle>
          <a:p>
            <a:pPr lvl="0">
              <a:defRPr sz="1800"/>
            </a:pPr>
            <a:r>
              <a:rPr sz="6200"/>
              <a:t>Body Level One</a:t>
            </a:r>
          </a:p>
          <a:p>
            <a:pPr lvl="1">
              <a:defRPr sz="1800"/>
            </a:pPr>
            <a:r>
              <a:rPr sz="6200"/>
              <a:t>Body Level Two</a:t>
            </a:r>
          </a:p>
          <a:p>
            <a:pPr lvl="2">
              <a:defRPr sz="1800"/>
            </a:pPr>
            <a:r>
              <a:rPr sz="6200"/>
              <a:t>Body Level Three</a:t>
            </a:r>
          </a:p>
          <a:p>
            <a:pPr lvl="3">
              <a:defRPr sz="1800"/>
            </a:pPr>
            <a:r>
              <a:rPr sz="6200"/>
              <a:t>Body Level Four</a:t>
            </a:r>
          </a:p>
          <a:p>
            <a:pPr lvl="4">
              <a:defRPr sz="1800"/>
            </a:pPr>
            <a:r>
              <a:rPr sz="6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2286000" y="419100"/>
            <a:ext cx="17741900" cy="3975100"/>
          </a:xfrm>
          <a:prstGeom prst="rect">
            <a:avLst/>
          </a:prstGeom>
        </p:spPr>
        <p:txBody>
          <a:bodyPr/>
          <a:lstStyle/>
          <a:p>
            <a:pPr lvl="0">
              <a:defRPr sz="1800"/>
            </a:pPr>
            <a:r>
              <a:rPr sz="13000"/>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587500" y="4813300"/>
            <a:ext cx="19100800" cy="6172200"/>
          </a:xfrm>
          <a:prstGeom prst="rect">
            <a:avLst/>
          </a:prstGeom>
        </p:spPr>
        <p:txBody>
          <a:bodyPr/>
          <a:lstStyle/>
          <a:p>
            <a:pPr lvl="0">
              <a:defRPr sz="1800"/>
            </a:pPr>
            <a:r>
              <a:rPr sz="13000"/>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587500" y="11950700"/>
            <a:ext cx="19100800" cy="2743200"/>
          </a:xfrm>
          <a:prstGeom prst="rect">
            <a:avLst/>
          </a:prstGeom>
        </p:spPr>
        <p:txBody>
          <a:bodyPr/>
          <a:lstStyle/>
          <a:p>
            <a:pPr lvl="0">
              <a:defRPr sz="1800"/>
            </a:pPr>
            <a:r>
              <a:rPr sz="13000"/>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587500" y="11950700"/>
            <a:ext cx="19100800" cy="2743200"/>
          </a:xfrm>
          <a:prstGeom prst="rect">
            <a:avLst/>
          </a:prstGeom>
        </p:spPr>
        <p:txBody>
          <a:bodyPr/>
          <a:lstStyle/>
          <a:p>
            <a:pPr lvl="0">
              <a:defRPr sz="1800"/>
            </a:pPr>
            <a:r>
              <a:rPr sz="13000"/>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587500" y="419100"/>
            <a:ext cx="19100800" cy="397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pPr>
            <a:r>
              <a:rPr sz="13000"/>
              <a:t>Title Text</a:t>
            </a:r>
          </a:p>
        </p:txBody>
      </p:sp>
      <p:sp>
        <p:nvSpPr>
          <p:cNvPr id="3" name="Shape 3"/>
          <p:cNvSpPr>
            <a:spLocks noGrp="1"/>
          </p:cNvSpPr>
          <p:nvPr>
            <p:ph type="body" idx="1"/>
          </p:nvPr>
        </p:nvSpPr>
        <p:spPr>
          <a:xfrm>
            <a:off x="1587500" y="4495800"/>
            <a:ext cx="19100800" cy="9855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pPr>
            <a:r>
              <a:rPr sz="6200"/>
              <a:t>Body Level One</a:t>
            </a:r>
          </a:p>
          <a:p>
            <a:pPr lvl="1">
              <a:defRPr sz="1800"/>
            </a:pPr>
            <a:r>
              <a:rPr sz="6200"/>
              <a:t>Body Level Two</a:t>
            </a:r>
          </a:p>
          <a:p>
            <a:pPr lvl="2">
              <a:defRPr sz="1800"/>
            </a:pPr>
            <a:r>
              <a:rPr sz="6200"/>
              <a:t>Body Level Three</a:t>
            </a:r>
          </a:p>
          <a:p>
            <a:pPr lvl="3">
              <a:defRPr sz="1800"/>
            </a:pPr>
            <a:r>
              <a:rPr sz="6200"/>
              <a:t>Body Level Four</a:t>
            </a:r>
          </a:p>
          <a:p>
            <a:pPr lvl="4">
              <a:defRPr sz="1800"/>
            </a:pPr>
            <a:r>
              <a:rPr sz="6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939800">
        <a:defRPr sz="13000">
          <a:latin typeface="+mn-lt"/>
          <a:ea typeface="+mn-ea"/>
          <a:cs typeface="+mn-cs"/>
          <a:sym typeface="Gill Sans"/>
        </a:defRPr>
      </a:lvl1pPr>
      <a:lvl2pPr indent="228600" algn="ctr" defTabSz="939800">
        <a:defRPr sz="13000">
          <a:latin typeface="+mn-lt"/>
          <a:ea typeface="+mn-ea"/>
          <a:cs typeface="+mn-cs"/>
          <a:sym typeface="Gill Sans"/>
        </a:defRPr>
      </a:lvl2pPr>
      <a:lvl3pPr indent="457200" algn="ctr" defTabSz="939800">
        <a:defRPr sz="13000">
          <a:latin typeface="+mn-lt"/>
          <a:ea typeface="+mn-ea"/>
          <a:cs typeface="+mn-cs"/>
          <a:sym typeface="Gill Sans"/>
        </a:defRPr>
      </a:lvl3pPr>
      <a:lvl4pPr indent="685800" algn="ctr" defTabSz="939800">
        <a:defRPr sz="13000">
          <a:latin typeface="+mn-lt"/>
          <a:ea typeface="+mn-ea"/>
          <a:cs typeface="+mn-cs"/>
          <a:sym typeface="Gill Sans"/>
        </a:defRPr>
      </a:lvl4pPr>
      <a:lvl5pPr indent="914400" algn="ctr" defTabSz="939800">
        <a:defRPr sz="13000">
          <a:latin typeface="+mn-lt"/>
          <a:ea typeface="+mn-ea"/>
          <a:cs typeface="+mn-cs"/>
          <a:sym typeface="Gill Sans"/>
        </a:defRPr>
      </a:lvl5pPr>
      <a:lvl6pPr indent="1143000" algn="ctr" defTabSz="939800">
        <a:defRPr sz="13000">
          <a:latin typeface="+mn-lt"/>
          <a:ea typeface="+mn-ea"/>
          <a:cs typeface="+mn-cs"/>
          <a:sym typeface="Gill Sans"/>
        </a:defRPr>
      </a:lvl6pPr>
      <a:lvl7pPr indent="1371600" algn="ctr" defTabSz="939800">
        <a:defRPr sz="13000">
          <a:latin typeface="+mn-lt"/>
          <a:ea typeface="+mn-ea"/>
          <a:cs typeface="+mn-cs"/>
          <a:sym typeface="Gill Sans"/>
        </a:defRPr>
      </a:lvl7pPr>
      <a:lvl8pPr indent="1600200" algn="ctr" defTabSz="939800">
        <a:defRPr sz="13000">
          <a:latin typeface="+mn-lt"/>
          <a:ea typeface="+mn-ea"/>
          <a:cs typeface="+mn-cs"/>
          <a:sym typeface="Gill Sans"/>
        </a:defRPr>
      </a:lvl8pPr>
      <a:lvl9pPr indent="1828800" algn="ctr" defTabSz="939800">
        <a:defRPr sz="13000">
          <a:latin typeface="+mn-lt"/>
          <a:ea typeface="+mn-ea"/>
          <a:cs typeface="+mn-cs"/>
          <a:sym typeface="Gill Sans"/>
        </a:defRPr>
      </a:lvl9pPr>
    </p:titleStyle>
    <p:bodyStyle>
      <a:lvl1pPr marL="749300" indent="-533400" defTabSz="939800">
        <a:spcBef>
          <a:spcPts val="6100"/>
        </a:spcBef>
        <a:buSzPct val="171000"/>
        <a:buChar char="•"/>
        <a:defRPr sz="6200">
          <a:latin typeface="+mn-lt"/>
          <a:ea typeface="+mn-ea"/>
          <a:cs typeface="+mn-cs"/>
          <a:sym typeface="Gill Sans"/>
        </a:defRPr>
      </a:lvl1pPr>
      <a:lvl2pPr marL="1041400" indent="-533400" defTabSz="939800">
        <a:spcBef>
          <a:spcPts val="6100"/>
        </a:spcBef>
        <a:buSzPct val="171000"/>
        <a:buChar char="•"/>
        <a:defRPr sz="6200">
          <a:latin typeface="+mn-lt"/>
          <a:ea typeface="+mn-ea"/>
          <a:cs typeface="+mn-cs"/>
          <a:sym typeface="Gill Sans"/>
        </a:defRPr>
      </a:lvl2pPr>
      <a:lvl3pPr marL="1333500" indent="-533400" defTabSz="939800">
        <a:spcBef>
          <a:spcPts val="6100"/>
        </a:spcBef>
        <a:buSzPct val="171000"/>
        <a:buChar char="•"/>
        <a:defRPr sz="6200">
          <a:latin typeface="+mn-lt"/>
          <a:ea typeface="+mn-ea"/>
          <a:cs typeface="+mn-cs"/>
          <a:sym typeface="Gill Sans"/>
        </a:defRPr>
      </a:lvl3pPr>
      <a:lvl4pPr marL="1638300" indent="-533400" defTabSz="939800">
        <a:spcBef>
          <a:spcPts val="6100"/>
        </a:spcBef>
        <a:buSzPct val="171000"/>
        <a:buChar char="•"/>
        <a:defRPr sz="6200">
          <a:latin typeface="+mn-lt"/>
          <a:ea typeface="+mn-ea"/>
          <a:cs typeface="+mn-cs"/>
          <a:sym typeface="Gill Sans"/>
        </a:defRPr>
      </a:lvl4pPr>
      <a:lvl5pPr marL="1930400" indent="-533400" defTabSz="939800">
        <a:spcBef>
          <a:spcPts val="6100"/>
        </a:spcBef>
        <a:buSzPct val="171000"/>
        <a:buChar char="•"/>
        <a:defRPr sz="6200">
          <a:latin typeface="+mn-lt"/>
          <a:ea typeface="+mn-ea"/>
          <a:cs typeface="+mn-cs"/>
          <a:sym typeface="Gill Sans"/>
        </a:defRPr>
      </a:lvl5pPr>
      <a:lvl6pPr marL="2222500" indent="-533400" defTabSz="939800">
        <a:spcBef>
          <a:spcPts val="6100"/>
        </a:spcBef>
        <a:buSzPct val="171000"/>
        <a:buChar char="•"/>
        <a:defRPr sz="6200">
          <a:latin typeface="+mn-lt"/>
          <a:ea typeface="+mn-ea"/>
          <a:cs typeface="+mn-cs"/>
          <a:sym typeface="Gill Sans"/>
        </a:defRPr>
      </a:lvl6pPr>
      <a:lvl7pPr marL="2514600" indent="-533400" defTabSz="939800">
        <a:spcBef>
          <a:spcPts val="6100"/>
        </a:spcBef>
        <a:buSzPct val="171000"/>
        <a:buChar char="•"/>
        <a:defRPr sz="6200">
          <a:latin typeface="+mn-lt"/>
          <a:ea typeface="+mn-ea"/>
          <a:cs typeface="+mn-cs"/>
          <a:sym typeface="Gill Sans"/>
        </a:defRPr>
      </a:lvl7pPr>
      <a:lvl8pPr marL="2806700" indent="-533400" defTabSz="939800">
        <a:spcBef>
          <a:spcPts val="6100"/>
        </a:spcBef>
        <a:buSzPct val="171000"/>
        <a:buChar char="•"/>
        <a:defRPr sz="6200">
          <a:latin typeface="+mn-lt"/>
          <a:ea typeface="+mn-ea"/>
          <a:cs typeface="+mn-cs"/>
          <a:sym typeface="Gill Sans"/>
        </a:defRPr>
      </a:lvl8pPr>
      <a:lvl9pPr marL="3098800" indent="-533400" defTabSz="939800">
        <a:spcBef>
          <a:spcPts val="6100"/>
        </a:spcBef>
        <a:buSzPct val="171000"/>
        <a:buChar char="•"/>
        <a:defRPr sz="6200">
          <a:latin typeface="+mn-lt"/>
          <a:ea typeface="+mn-ea"/>
          <a:cs typeface="+mn-cs"/>
          <a:sym typeface="Gill Sans"/>
        </a:defRPr>
      </a:lvl9pPr>
    </p:bodyStyle>
    <p:otherStyle>
      <a:lvl1pPr algn="ctr" defTabSz="939800">
        <a:defRPr sz="2600">
          <a:solidFill>
            <a:schemeClr val="tx1"/>
          </a:solidFill>
          <a:latin typeface="+mn-lt"/>
          <a:ea typeface="+mn-ea"/>
          <a:cs typeface="+mn-cs"/>
          <a:sym typeface="Gill Sans"/>
        </a:defRPr>
      </a:lvl1pPr>
      <a:lvl2pPr indent="228600" algn="ctr" defTabSz="939800">
        <a:defRPr sz="2600">
          <a:solidFill>
            <a:schemeClr val="tx1"/>
          </a:solidFill>
          <a:latin typeface="+mn-lt"/>
          <a:ea typeface="+mn-ea"/>
          <a:cs typeface="+mn-cs"/>
          <a:sym typeface="Gill Sans"/>
        </a:defRPr>
      </a:lvl2pPr>
      <a:lvl3pPr indent="457200" algn="ctr" defTabSz="939800">
        <a:defRPr sz="2600">
          <a:solidFill>
            <a:schemeClr val="tx1"/>
          </a:solidFill>
          <a:latin typeface="+mn-lt"/>
          <a:ea typeface="+mn-ea"/>
          <a:cs typeface="+mn-cs"/>
          <a:sym typeface="Gill Sans"/>
        </a:defRPr>
      </a:lvl3pPr>
      <a:lvl4pPr indent="685800" algn="ctr" defTabSz="939800">
        <a:defRPr sz="2600">
          <a:solidFill>
            <a:schemeClr val="tx1"/>
          </a:solidFill>
          <a:latin typeface="+mn-lt"/>
          <a:ea typeface="+mn-ea"/>
          <a:cs typeface="+mn-cs"/>
          <a:sym typeface="Gill Sans"/>
        </a:defRPr>
      </a:lvl4pPr>
      <a:lvl5pPr indent="914400" algn="ctr" defTabSz="939800">
        <a:defRPr sz="2600">
          <a:solidFill>
            <a:schemeClr val="tx1"/>
          </a:solidFill>
          <a:latin typeface="+mn-lt"/>
          <a:ea typeface="+mn-ea"/>
          <a:cs typeface="+mn-cs"/>
          <a:sym typeface="Gill Sans"/>
        </a:defRPr>
      </a:lvl5pPr>
      <a:lvl6pPr indent="1143000" algn="ctr" defTabSz="939800">
        <a:defRPr sz="2600">
          <a:solidFill>
            <a:schemeClr val="tx1"/>
          </a:solidFill>
          <a:latin typeface="+mn-lt"/>
          <a:ea typeface="+mn-ea"/>
          <a:cs typeface="+mn-cs"/>
          <a:sym typeface="Gill Sans"/>
        </a:defRPr>
      </a:lvl6pPr>
      <a:lvl7pPr indent="1371600" algn="ctr" defTabSz="939800">
        <a:defRPr sz="2600">
          <a:solidFill>
            <a:schemeClr val="tx1"/>
          </a:solidFill>
          <a:latin typeface="+mn-lt"/>
          <a:ea typeface="+mn-ea"/>
          <a:cs typeface="+mn-cs"/>
          <a:sym typeface="Gill Sans"/>
        </a:defRPr>
      </a:lvl7pPr>
      <a:lvl8pPr indent="1600200" algn="ctr" defTabSz="939800">
        <a:defRPr sz="2600">
          <a:solidFill>
            <a:schemeClr val="tx1"/>
          </a:solidFill>
          <a:latin typeface="+mn-lt"/>
          <a:ea typeface="+mn-ea"/>
          <a:cs typeface="+mn-cs"/>
          <a:sym typeface="Gill Sans"/>
        </a:defRPr>
      </a:lvl8pPr>
      <a:lvl9pPr indent="1828800" algn="ctr" defTabSz="939800">
        <a:defRPr sz="26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zoonivers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cnaag.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8273838" y="25400"/>
            <a:ext cx="5759862" cy="11811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Avenir Next Regular"/>
                <a:ea typeface="Avenir Next Regular"/>
                <a:cs typeface="Avenir Next Regular"/>
                <a:sym typeface="Avenir Next Regular"/>
              </a:defRPr>
            </a:lvl1pPr>
          </a:lstStyle>
          <a:p>
            <a:pPr lvl="0">
              <a:defRPr sz="1800"/>
            </a:pPr>
            <a:r>
              <a:rPr sz="6200"/>
              <a:t>Lecture Theatre</a:t>
            </a:r>
          </a:p>
        </p:txBody>
      </p:sp>
      <p:graphicFrame>
        <p:nvGraphicFramePr>
          <p:cNvPr id="43" name="Table 43"/>
          <p:cNvGraphicFramePr/>
          <p:nvPr>
            <p:extLst>
              <p:ext uri="{D42A27DB-BD31-4B8C-83A1-F6EECF244321}">
                <p14:modId xmlns:p14="http://schemas.microsoft.com/office/powerpoint/2010/main" val="1383422305"/>
              </p:ext>
            </p:extLst>
          </p:nvPr>
        </p:nvGraphicFramePr>
        <p:xfrm>
          <a:off x="7353299" y="1168400"/>
          <a:ext cx="7597941" cy="14271669"/>
        </p:xfrm>
        <a:graphic>
          <a:graphicData uri="http://schemas.openxmlformats.org/drawingml/2006/table">
            <a:tbl>
              <a:tblPr>
                <a:tableStyleId>{4C3C2611-4C71-4FC5-86AE-919BDF0F9419}</a:tableStyleId>
              </a:tblPr>
              <a:tblGrid>
                <a:gridCol w="1713389">
                  <a:extLst>
                    <a:ext uri="{9D8B030D-6E8A-4147-A177-3AD203B41FA5}">
                      <a16:colId xmlns:a16="http://schemas.microsoft.com/office/drawing/2014/main" val="20000"/>
                    </a:ext>
                  </a:extLst>
                </a:gridCol>
                <a:gridCol w="5884552">
                  <a:extLst>
                    <a:ext uri="{9D8B030D-6E8A-4147-A177-3AD203B41FA5}">
                      <a16:colId xmlns:a16="http://schemas.microsoft.com/office/drawing/2014/main" val="20001"/>
                    </a:ext>
                  </a:extLst>
                </a:gridCol>
              </a:tblGrid>
              <a:tr h="880238">
                <a:tc>
                  <a:txBody>
                    <a:bodyPr/>
                    <a:lstStyle/>
                    <a:p>
                      <a:pPr lvl="0" defTabSz="914400">
                        <a:tabLst>
                          <a:tab pos="1587500" algn="l"/>
                        </a:tabLst>
                        <a:defRPr sz="1800"/>
                      </a:pPr>
                      <a:r>
                        <a:rPr sz="3600">
                          <a:latin typeface="Helvetica Neue"/>
                          <a:ea typeface="Helvetica Neue"/>
                          <a:cs typeface="Helvetica Neue"/>
                          <a:sym typeface="Helvetica Neue"/>
                        </a:rPr>
                        <a:t>Time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defTabSz="914400">
                        <a:tabLst>
                          <a:tab pos="1587500" algn="l"/>
                        </a:tabLst>
                        <a:defRPr sz="1800"/>
                      </a:pPr>
                      <a:r>
                        <a:rPr sz="3600">
                          <a:latin typeface="Helvetica Neue"/>
                          <a:ea typeface="Helvetica Neue"/>
                          <a:cs typeface="Helvetica Neue"/>
                          <a:sym typeface="Helvetica Neue"/>
                        </a:rPr>
                        <a:t>What’s On</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1130443">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14:</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00</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14:</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15</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Digging Deep for Dark Matter </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Kathryn Boast</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1130443">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14:</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15</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4</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30</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l" defTabSz="914400">
                        <a:tabLst>
                          <a:tab pos="1587500" algn="l"/>
                        </a:tabLst>
                        <a:defRPr sz="1800"/>
                      </a:pP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Finding the most distant galaxy </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Nathan Adams</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r h="1130443">
                <a:tc>
                  <a:txBody>
                    <a:bodyPr/>
                    <a:lstStyle/>
                    <a:p>
                      <a:pPr lvl="0" algn="l" defTabSz="914400">
                        <a:tabLst>
                          <a:tab pos="1587500" algn="l"/>
                        </a:tabLst>
                        <a:defRPr sz="1800"/>
                      </a:pP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14:30</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4</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45</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Dark Matter and His Dark Materials </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Peter Hatfield</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3"/>
                  </a:ext>
                </a:extLst>
              </a:tr>
              <a:tr h="1130443">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4</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45</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15:</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00</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19050" cap="flat" cmpd="sng" algn="ctr">
                      <a:solidFill>
                        <a:schemeClr val="tx1"/>
                      </a:solidFill>
                      <a:prstDash val="solid"/>
                      <a:round/>
                      <a:headEnd type="none" w="med" len="med"/>
                      <a:tailEnd type="none" w="med" len="med"/>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Exoplanets: Terrible places to go on holiday </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Belinda Nicholson</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85657">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5</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30</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6</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30</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19050" cap="flat" cmpd="sng" algn="ctr">
                      <a:solidFill>
                        <a:schemeClr val="tx1"/>
                      </a:solidFill>
                      <a:prstDash val="solid"/>
                      <a:round/>
                      <a:headEnd type="none" w="med" len="med"/>
                      <a:tailEnd type="none" w="med" len="med"/>
                    </a:lnT>
                    <a:lnB w="25400">
                      <a:solidFill>
                        <a:srgbClr val="000000"/>
                      </a:solidFill>
                      <a:miter lim="400000"/>
                    </a:lnB>
                    <a:solidFill>
                      <a:schemeClr val="accent3"/>
                    </a:solidFill>
                  </a:tcPr>
                </a:tc>
                <a:tc>
                  <a:txBody>
                    <a:bodyPr/>
                    <a:lstStyle/>
                    <a:p>
                      <a:pPr lvl="0" algn="l" defTabSz="914400">
                        <a:tabLst>
                          <a:tab pos="1587500" algn="l"/>
                        </a:tabLst>
                        <a:defRPr sz="1800"/>
                      </a:pPr>
                      <a:r>
                        <a:rPr lang="en-GB" sz="24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ONLY CONNECT</a:t>
                      </a:r>
                      <a:endParaRPr sz="2400" b="1" i="1" cap="small"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19050" cap="flat" cmpd="sng" algn="ctr">
                      <a:solidFill>
                        <a:schemeClr val="tx1"/>
                      </a:solidFill>
                      <a:prstDash val="solid"/>
                      <a:round/>
                      <a:headEnd type="none" w="med" len="med"/>
                      <a:tailEnd type="none" w="med" len="med"/>
                    </a:lnT>
                    <a:lnB w="25400">
                      <a:solidFill>
                        <a:srgbClr val="000000"/>
                      </a:solidFill>
                      <a:miter lim="400000"/>
                    </a:lnB>
                    <a:solidFill>
                      <a:schemeClr val="accent3"/>
                    </a:solidFill>
                  </a:tcPr>
                </a:tc>
                <a:extLst>
                  <a:ext uri="{0D108BD9-81ED-4DB2-BD59-A6C34878D82A}">
                    <a16:rowId xmlns:a16="http://schemas.microsoft.com/office/drawing/2014/main" val="10005"/>
                  </a:ext>
                </a:extLst>
              </a:tr>
              <a:tr h="1487324">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7</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0</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0 </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7:30</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28575" cap="flat" cmpd="sng" algn="ctr">
                      <a:solidFill>
                        <a:schemeClr val="tx1"/>
                      </a:solidFill>
                      <a:prstDash val="solid"/>
                      <a:round/>
                      <a:headEnd type="none" w="med" len="med"/>
                      <a:tailEnd type="none" w="med" len="med"/>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KEYNOTE: How do we know the Milky Way is a spiral galaxy? </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Becky Smethurst</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130443">
                <a:tc>
                  <a:txBody>
                    <a:bodyPr/>
                    <a:lstStyle/>
                    <a:p>
                      <a:pPr lvl="0" algn="l" defTabSz="914400">
                        <a:tabLst>
                          <a:tab pos="1587500" algn="l"/>
                        </a:tabLst>
                        <a:defRPr sz="1800"/>
                      </a:pP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17:30 - </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17:45</a:t>
                      </a:r>
                    </a:p>
                  </a:txBody>
                  <a:tcPr marL="114300" marR="114300" marT="114300" marB="11430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8575" cap="flat" cmpd="sng" algn="ctr">
                      <a:solidFill>
                        <a:schemeClr val="tx1"/>
                      </a:solidFill>
                      <a:prstDash val="solid"/>
                      <a:round/>
                      <a:headEnd type="none" w="med" len="med"/>
                      <a:tailEnd type="none" w="med" len="med"/>
                    </a:lnT>
                    <a:lnB w="25400">
                      <a:solidFill>
                        <a:srgbClr val="000000"/>
                      </a:solidFill>
                      <a:miter lim="400000"/>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Einstein’s relativity and black holes</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Adam Ingram</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8575" cap="flat" cmpd="sng" algn="ctr">
                      <a:solidFill>
                        <a:schemeClr val="tx1"/>
                      </a:solidFill>
                      <a:prstDash val="solid"/>
                      <a:round/>
                      <a:headEnd type="none" w="med" len="med"/>
                      <a:tailEnd type="none" w="med" len="med"/>
                    </a:lnT>
                    <a:lnB w="25400">
                      <a:solidFill>
                        <a:srgbClr val="000000"/>
                      </a:solidFill>
                      <a:miter lim="400000"/>
                    </a:lnB>
                    <a:noFill/>
                  </a:tcPr>
                </a:tc>
                <a:extLst>
                  <a:ext uri="{0D108BD9-81ED-4DB2-BD59-A6C34878D82A}">
                    <a16:rowId xmlns:a16="http://schemas.microsoft.com/office/drawing/2014/main" val="10008"/>
                  </a:ext>
                </a:extLst>
              </a:tr>
              <a:tr h="1130443">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7</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45</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8:00</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5400">
                      <a:solidFill>
                        <a:srgbClr val="000000"/>
                      </a:solidFill>
                      <a:miter lim="400000"/>
                    </a:lnT>
                    <a:lnB w="28575" cap="flat" cmpd="sng" algn="ctr">
                      <a:solidFill>
                        <a:schemeClr val="tx1"/>
                      </a:solidFill>
                      <a:prstDash val="solid"/>
                      <a:round/>
                      <a:headEnd type="none" w="med" len="med"/>
                      <a:tailEnd type="none" w="med" len="med"/>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Mini black holes as dark matter?</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John Miller</a:t>
                      </a:r>
                      <a:endParaRPr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070100">
                <a:tc>
                  <a:txBody>
                    <a:bodyPr/>
                    <a:lstStyle/>
                    <a:p>
                      <a:pPr lvl="0" algn="l" defTabSz="914400">
                        <a:tabLst>
                          <a:tab pos="1587500" algn="l"/>
                        </a:tabLst>
                        <a:defRPr sz="1800"/>
                      </a:pP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8</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00</a:t>
                      </a:r>
                      <a:r>
                        <a:rPr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8</a:t>
                      </a:r>
                      <a:r>
                        <a:rPr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a:t>
                      </a:r>
                      <a:r>
                        <a:rPr lang="en-GB" sz="2000" dirty="0">
                          <a:latin typeface="Helvetica Neue" panose="02000503000000020004" pitchFamily="2" charset="0"/>
                          <a:ea typeface="Helvetica Neue" panose="02000503000000020004" pitchFamily="2" charset="0"/>
                          <a:cs typeface="Helvetica Neue" panose="02000503000000020004" pitchFamily="2" charset="0"/>
                          <a:sym typeface="Helvetica Neue"/>
                        </a:rPr>
                        <a:t>15</a:t>
                      </a: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a:solidFill>
                        <a:srgbClr val="000000"/>
                      </a:solidFill>
                      <a:miter lim="400000"/>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Giant Galaxy Burps</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Imogen Whittam</a:t>
                      </a:r>
                      <a:endParaRPr sz="2400" b="1"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a:solidFill>
                        <a:srgbClr val="000000"/>
                      </a:solidFill>
                      <a:miter lim="400000"/>
                    </a:lnL>
                    <a:lnR w="25400">
                      <a:solidFill>
                        <a:srgbClr val="000000"/>
                      </a:solidFill>
                      <a:miter lim="400000"/>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432846">
                <a:tc>
                  <a:txBody>
                    <a:bodyPr/>
                    <a:lstStyle/>
                    <a:p>
                      <a:pPr marL="0" marR="0" lvl="0" indent="0" algn="l" defTabSz="914400" eaLnBrk="1" fontAlgn="auto" latinLnBrk="0" hangingPunct="1">
                        <a:lnSpc>
                          <a:spcPct val="100000"/>
                        </a:lnSpc>
                        <a:spcBef>
                          <a:spcPts val="0"/>
                        </a:spcBef>
                        <a:spcAft>
                          <a:spcPts val="0"/>
                        </a:spcAft>
                        <a:buClrTx/>
                        <a:buSzTx/>
                        <a:buFontTx/>
                        <a:buNone/>
                        <a:tabLst>
                          <a:tab pos="1587500" algn="l"/>
                        </a:tabLst>
                        <a:defRPr sz="1800"/>
                      </a:pPr>
                      <a:r>
                        <a:rPr kumimoji="0" lang="en-GB" sz="24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18:15 - </a:t>
                      </a:r>
                      <a:r>
                        <a:rPr kumimoji="0" lang="en-GB" sz="2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18:30</a:t>
                      </a:r>
                    </a:p>
                    <a:p>
                      <a:pPr lvl="0" algn="l" defTabSz="914400">
                        <a:tabLst>
                          <a:tab pos="1587500" algn="l"/>
                        </a:tabLst>
                        <a:defRPr sz="1800"/>
                      </a:pP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defTabSz="914400">
                        <a:tabLst>
                          <a:tab pos="1587500" algn="l"/>
                        </a:tabLst>
                        <a:defRPr sz="1800"/>
                      </a:pPr>
                      <a:r>
                        <a:rPr lang="en-GB" sz="24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New Results from the very centre of the Milky Way </a:t>
                      </a:r>
                      <a:r>
                        <a:rPr lang="en-GB" sz="2400"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GB" sz="2400" b="0" i="1"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Pat Roche</a:t>
                      </a:r>
                      <a:endParaRPr lang="en-GB" sz="2400" i="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401142"/>
                  </a:ext>
                </a:extLst>
              </a:tr>
              <a:tr h="1432846">
                <a:tc>
                  <a:txBody>
                    <a:bodyPr/>
                    <a:lstStyle/>
                    <a:p>
                      <a:pPr marL="0" marR="0" lvl="0" indent="0" algn="l" defTabSz="914400" eaLnBrk="1" fontAlgn="auto" latinLnBrk="0" hangingPunct="1">
                        <a:lnSpc>
                          <a:spcPct val="100000"/>
                        </a:lnSpc>
                        <a:spcBef>
                          <a:spcPts val="0"/>
                        </a:spcBef>
                        <a:spcAft>
                          <a:spcPts val="0"/>
                        </a:spcAft>
                        <a:buClrTx/>
                        <a:buSzTx/>
                        <a:buFontTx/>
                        <a:buNone/>
                        <a:tabLst>
                          <a:tab pos="1587500" algn="l"/>
                        </a:tabLst>
                        <a:defRPr sz="1800"/>
                      </a:pPr>
                      <a:r>
                        <a:rPr kumimoji="0" lang="en-GB" sz="24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19:00 - </a:t>
                      </a:r>
                      <a:r>
                        <a:rPr kumimoji="0" lang="en-GB" sz="2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20:00</a:t>
                      </a:r>
                    </a:p>
                    <a:p>
                      <a:pPr lvl="0" algn="l" defTabSz="914400">
                        <a:tabLst>
                          <a:tab pos="1587500" algn="l"/>
                        </a:tabLst>
                        <a:defRPr sz="1800"/>
                      </a:pPr>
                      <a:endParaRPr sz="2000"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114300" marR="114300" marT="114300" marB="11430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8575" cap="flat" cmpd="sng" algn="ctr">
                      <a:solidFill>
                        <a:schemeClr val="tx1"/>
                      </a:solidFill>
                      <a:prstDash val="solid"/>
                      <a:round/>
                      <a:headEnd type="none" w="med" len="med"/>
                      <a:tailEnd type="none" w="med" len="med"/>
                    </a:lnT>
                    <a:lnB w="25400">
                      <a:solidFill>
                        <a:srgbClr val="000000"/>
                      </a:solidFill>
                      <a:miter lim="400000"/>
                    </a:lnB>
                    <a:solidFill>
                      <a:schemeClr val="accent3"/>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tab pos="1587500" algn="l"/>
                        </a:tabLst>
                        <a:defRPr sz="1800"/>
                      </a:pPr>
                      <a:r>
                        <a:rPr lang="en-GB" sz="24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Gill Sans"/>
                        </a:rPr>
                        <a:t>CALL MY BLUFF</a:t>
                      </a:r>
                      <a:endParaRPr sz="2400" b="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50800" marR="50800" marT="50800" marB="5080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8575" cap="flat" cmpd="sng" algn="ctr">
                      <a:solidFill>
                        <a:schemeClr val="tx1"/>
                      </a:solidFill>
                      <a:prstDash val="solid"/>
                      <a:round/>
                      <a:headEnd type="none" w="med" len="med"/>
                      <a:tailEnd type="none" w="med" len="med"/>
                    </a:lnT>
                    <a:lnB w="25400">
                      <a:solidFill>
                        <a:srgbClr val="000000"/>
                      </a:solidFill>
                      <a:miter lim="400000"/>
                    </a:lnB>
                    <a:solidFill>
                      <a:schemeClr val="accent3"/>
                    </a:solidFill>
                  </a:tcPr>
                </a:tc>
                <a:extLst>
                  <a:ext uri="{0D108BD9-81ED-4DB2-BD59-A6C34878D82A}">
                    <a16:rowId xmlns:a16="http://schemas.microsoft.com/office/drawing/2014/main" val="2285288151"/>
                  </a:ext>
                </a:extLst>
              </a:tr>
            </a:tbl>
          </a:graphicData>
        </a:graphic>
      </p:graphicFrame>
      <p:sp>
        <p:nvSpPr>
          <p:cNvPr id="44" name="Shape 44"/>
          <p:cNvSpPr/>
          <p:nvPr/>
        </p:nvSpPr>
        <p:spPr>
          <a:xfrm>
            <a:off x="289130" y="171450"/>
            <a:ext cx="6731001" cy="43986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4800" dirty="0">
                <a:latin typeface="Avenir Next Regular"/>
                <a:ea typeface="Avenir Next Regular"/>
                <a:cs typeface="Avenir Next Regular"/>
                <a:sym typeface="Avenir Next Regular"/>
              </a:rPr>
              <a:t>Got More Questions?</a:t>
            </a:r>
          </a:p>
          <a:p>
            <a:pPr lvl="0">
              <a:defRPr sz="1800"/>
            </a:pPr>
            <a:r>
              <a:rPr sz="2400" dirty="0">
                <a:latin typeface="Avenir Next Regular"/>
                <a:ea typeface="Avenir Next Regular"/>
                <a:cs typeface="Avenir Next Regular"/>
                <a:sym typeface="Avenir Next Regular"/>
              </a:rPr>
              <a:t>Oxford Physics takes part in a wide range of community science activities. More information:</a:t>
            </a:r>
          </a:p>
          <a:p>
            <a:pPr lvl="0">
              <a:defRPr sz="1800"/>
            </a:pPr>
            <a:r>
              <a:rPr sz="2300" dirty="0">
                <a:solidFill>
                  <a:srgbClr val="002E7A"/>
                </a:solidFill>
                <a:latin typeface="Avenir Next Regular"/>
                <a:ea typeface="Avenir Next Regular"/>
                <a:cs typeface="Avenir Next Regular"/>
                <a:sym typeface="Avenir Next Regular"/>
              </a:rPr>
              <a:t>www2.physics.ox.ac.uk/about-us/outreach/public</a:t>
            </a:r>
          </a:p>
          <a:p>
            <a:pPr lvl="0">
              <a:defRPr sz="1800"/>
            </a:pPr>
            <a:r>
              <a:rPr sz="2400" dirty="0">
                <a:latin typeface="Avenir Next Regular"/>
                <a:ea typeface="Avenir Next Regular"/>
                <a:cs typeface="Avenir Next Regular"/>
                <a:sym typeface="Avenir Next Regular"/>
              </a:rPr>
              <a:t>Oxford Astrophysicists blog about research and other interesting science topics:</a:t>
            </a:r>
          </a:p>
          <a:p>
            <a:pPr lvl="0">
              <a:defRPr sz="1800"/>
            </a:pPr>
            <a:r>
              <a:rPr sz="2400" dirty="0">
                <a:solidFill>
                  <a:srgbClr val="002E7A"/>
                </a:solidFill>
                <a:latin typeface="Avenir Next Regular"/>
                <a:ea typeface="Avenir Next Regular"/>
                <a:cs typeface="Avenir Next Regular"/>
                <a:sym typeface="Avenir Next Regular"/>
              </a:rPr>
              <a:t>www2.physics.ox.ac.uk/blog/</a:t>
            </a:r>
            <a:r>
              <a:rPr sz="2400" dirty="0" err="1">
                <a:solidFill>
                  <a:srgbClr val="002E7A"/>
                </a:solidFill>
                <a:latin typeface="Avenir Next Regular"/>
                <a:ea typeface="Avenir Next Regular"/>
                <a:cs typeface="Avenir Next Regular"/>
                <a:sym typeface="Avenir Next Regular"/>
              </a:rPr>
              <a:t>astro</a:t>
            </a:r>
            <a:r>
              <a:rPr sz="2400" dirty="0">
                <a:solidFill>
                  <a:srgbClr val="002E7A"/>
                </a:solidFill>
                <a:latin typeface="Avenir Next Regular"/>
                <a:ea typeface="Avenir Next Regular"/>
                <a:cs typeface="Avenir Next Regular"/>
                <a:sym typeface="Avenir Next Regular"/>
              </a:rPr>
              <a:t>-blog</a:t>
            </a:r>
            <a:endParaRPr lang="en-GB" sz="2400" dirty="0">
              <a:solidFill>
                <a:srgbClr val="002E7A"/>
              </a:solidFill>
              <a:latin typeface="Avenir Next Regular"/>
              <a:ea typeface="Avenir Next Regular"/>
              <a:cs typeface="Avenir Next Regular"/>
              <a:sym typeface="Avenir Next Regular"/>
            </a:endParaRPr>
          </a:p>
          <a:p>
            <a:pPr lvl="0" algn="l">
              <a:lnSpc>
                <a:spcPct val="150000"/>
              </a:lnSpc>
              <a:spcBef>
                <a:spcPts val="1700"/>
              </a:spcBef>
              <a:defRPr sz="1800"/>
            </a:pPr>
            <a:r>
              <a:rPr lang="en-GB" sz="2400" dirty="0">
                <a:solidFill>
                  <a:srgbClr val="002E7A"/>
                </a:solidFill>
                <a:latin typeface="Avenir Next Regular"/>
                <a:ea typeface="Avenir Next Regular"/>
                <a:cs typeface="Avenir Next Regular"/>
                <a:sym typeface="Avenir Next Regular"/>
              </a:rPr>
              <a:t>		</a:t>
            </a:r>
            <a:r>
              <a:rPr sz="2400" dirty="0" err="1">
                <a:solidFill>
                  <a:schemeClr val="tx1"/>
                </a:solidFill>
                <a:latin typeface="Avenir Next Regular"/>
                <a:ea typeface="Avenir Next Regular"/>
                <a:cs typeface="Avenir Next Regular"/>
                <a:sym typeface="Avenir Next Regular"/>
              </a:rPr>
              <a:t>facebook.com</a:t>
            </a:r>
            <a:r>
              <a:rPr sz="2400" dirty="0">
                <a:solidFill>
                  <a:schemeClr val="tx1"/>
                </a:solidFill>
                <a:latin typeface="Avenir Next Regular"/>
                <a:ea typeface="Avenir Next Regular"/>
                <a:cs typeface="Avenir Next Regular"/>
                <a:sym typeface="Avenir Next Regular"/>
              </a:rPr>
              <a:t>/</a:t>
            </a:r>
            <a:r>
              <a:rPr lang="en-GB" sz="2400" dirty="0" err="1">
                <a:solidFill>
                  <a:schemeClr val="tx1"/>
                </a:solidFill>
                <a:latin typeface="Avenir Next Regular"/>
                <a:ea typeface="Avenir Next Regular"/>
                <a:cs typeface="Avenir Next Regular"/>
                <a:sym typeface="Avenir Next Regular"/>
              </a:rPr>
              <a:t>PhysicsOxford</a:t>
            </a:r>
            <a:endParaRPr sz="2400" dirty="0">
              <a:solidFill>
                <a:schemeClr val="tx1"/>
              </a:solidFill>
              <a:latin typeface="Avenir Next Regular"/>
              <a:ea typeface="Avenir Next Regular"/>
              <a:cs typeface="Avenir Next Regular"/>
              <a:sym typeface="Avenir Next Regular"/>
            </a:endParaRPr>
          </a:p>
          <a:p>
            <a:pPr lvl="0" algn="l">
              <a:lnSpc>
                <a:spcPct val="150000"/>
              </a:lnSpc>
              <a:spcBef>
                <a:spcPts val="1400"/>
              </a:spcBef>
              <a:defRPr sz="1800"/>
            </a:pPr>
            <a:r>
              <a:rPr sz="2400" dirty="0">
                <a:solidFill>
                  <a:srgbClr val="002E7A"/>
                </a:solidFill>
                <a:latin typeface="Avenir Next Regular"/>
                <a:ea typeface="Avenir Next Regular"/>
                <a:cs typeface="Avenir Next Regular"/>
                <a:sym typeface="Avenir Next Regular"/>
              </a:rPr>
              <a:t>                    </a:t>
            </a:r>
            <a:r>
              <a:rPr lang="en-GB" sz="2400" dirty="0">
                <a:solidFill>
                  <a:srgbClr val="002E7A"/>
                </a:solidFill>
                <a:latin typeface="Avenir Next Regular"/>
                <a:ea typeface="Avenir Next Regular"/>
                <a:cs typeface="Avenir Next Regular"/>
                <a:sym typeface="Avenir Next Regular"/>
              </a:rPr>
              <a:t>	</a:t>
            </a:r>
            <a:r>
              <a:rPr sz="2400" dirty="0">
                <a:latin typeface="Avenir Next Regular"/>
                <a:ea typeface="Avenir Next Regular"/>
                <a:cs typeface="Avenir Next Regular"/>
                <a:sym typeface="Avenir Next Regular"/>
              </a:rPr>
              <a:t>@</a:t>
            </a:r>
            <a:r>
              <a:rPr sz="2400" dirty="0" err="1">
                <a:latin typeface="Avenir Next Regular"/>
                <a:ea typeface="Avenir Next Regular"/>
                <a:cs typeface="Avenir Next Regular"/>
                <a:sym typeface="Avenir Next Regular"/>
              </a:rPr>
              <a:t>OxfordPhysics</a:t>
            </a:r>
            <a:r>
              <a:rPr sz="2400" dirty="0">
                <a:latin typeface="Avenir Next Regular"/>
                <a:ea typeface="Avenir Next Regular"/>
                <a:cs typeface="Avenir Next Regular"/>
                <a:sym typeface="Avenir Next Regular"/>
              </a:rPr>
              <a:t>   </a:t>
            </a:r>
          </a:p>
        </p:txBody>
      </p:sp>
      <p:pic>
        <p:nvPicPr>
          <p:cNvPr id="45" name="zooniverse.png"/>
          <p:cNvPicPr/>
          <p:nvPr/>
        </p:nvPicPr>
        <p:blipFill>
          <a:blip r:embed="rId2"/>
          <a:stretch>
            <a:fillRect/>
          </a:stretch>
        </p:blipFill>
        <p:spPr>
          <a:xfrm>
            <a:off x="420839" y="14122400"/>
            <a:ext cx="6473522" cy="774700"/>
          </a:xfrm>
          <a:prstGeom prst="rect">
            <a:avLst/>
          </a:prstGeom>
          <a:ln w="12700">
            <a:miter lim="400000"/>
          </a:ln>
        </p:spPr>
      </p:pic>
      <p:sp>
        <p:nvSpPr>
          <p:cNvPr id="46" name="Shape 46"/>
          <p:cNvSpPr/>
          <p:nvPr/>
        </p:nvSpPr>
        <p:spPr>
          <a:xfrm>
            <a:off x="0" y="14909800"/>
            <a:ext cx="731520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2400" dirty="0">
                <a:latin typeface="Avenir Next Regular"/>
                <a:ea typeface="Avenir Next Regular"/>
                <a:cs typeface="Avenir Next Regular"/>
                <a:sym typeface="Avenir Next Regular"/>
              </a:rPr>
              <a:t>join in science research at </a:t>
            </a:r>
            <a:r>
              <a:rPr sz="2400" dirty="0" err="1">
                <a:solidFill>
                  <a:srgbClr val="002060"/>
                </a:solidFill>
                <a:latin typeface="Avenir Next Regular"/>
                <a:ea typeface="Avenir Next Regular"/>
                <a:cs typeface="Avenir Next Regular"/>
                <a:sym typeface="Avenir Next Regular"/>
              </a:rPr>
              <a:t>www.zooniverse.org</a:t>
            </a:r>
            <a:endParaRPr sz="2400" dirty="0">
              <a:solidFill>
                <a:srgbClr val="002060"/>
              </a:solidFill>
              <a:latin typeface="Avenir Next Regular"/>
              <a:ea typeface="Avenir Next Regular"/>
              <a:cs typeface="Avenir Next Regular"/>
              <a:sym typeface="Avenir Next Regular"/>
              <a:hlinkClick r:id="rId3"/>
            </a:endParaRPr>
          </a:p>
        </p:txBody>
      </p:sp>
      <p:pic>
        <p:nvPicPr>
          <p:cNvPr id="47" name="Twitter_logo_blue.png"/>
          <p:cNvPicPr/>
          <p:nvPr/>
        </p:nvPicPr>
        <p:blipFill>
          <a:blip r:embed="rId4"/>
          <a:stretch>
            <a:fillRect/>
          </a:stretch>
        </p:blipFill>
        <p:spPr>
          <a:xfrm>
            <a:off x="469762" y="4098981"/>
            <a:ext cx="762001" cy="619502"/>
          </a:xfrm>
          <a:prstGeom prst="rect">
            <a:avLst/>
          </a:prstGeom>
          <a:ln w="12700">
            <a:miter lim="400000"/>
          </a:ln>
        </p:spPr>
      </p:pic>
      <p:pic>
        <p:nvPicPr>
          <p:cNvPr id="48" name="facebook-icon.png"/>
          <p:cNvPicPr/>
          <p:nvPr/>
        </p:nvPicPr>
        <p:blipFill>
          <a:blip r:embed="rId5"/>
          <a:stretch>
            <a:fillRect/>
          </a:stretch>
        </p:blipFill>
        <p:spPr>
          <a:xfrm>
            <a:off x="457200" y="3277274"/>
            <a:ext cx="762000" cy="759891"/>
          </a:xfrm>
          <a:prstGeom prst="rect">
            <a:avLst/>
          </a:prstGeom>
          <a:ln w="12700">
            <a:miter lim="400000"/>
          </a:ln>
        </p:spPr>
      </p:pic>
      <p:sp>
        <p:nvSpPr>
          <p:cNvPr id="49" name="Shape 49"/>
          <p:cNvSpPr/>
          <p:nvPr/>
        </p:nvSpPr>
        <p:spPr>
          <a:xfrm>
            <a:off x="115224" y="11611619"/>
            <a:ext cx="6972300" cy="24211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4800" dirty="0">
                <a:latin typeface="Avenir Next Regular"/>
                <a:ea typeface="Avenir Next Regular"/>
                <a:cs typeface="Avenir Next Regular"/>
                <a:sym typeface="Avenir Next Regular"/>
              </a:rPr>
              <a:t>We are joined today by:</a:t>
            </a:r>
          </a:p>
          <a:p>
            <a:pPr lvl="0" algn="l">
              <a:spcBef>
                <a:spcPts val="400"/>
              </a:spcBef>
              <a:defRPr sz="1800"/>
            </a:pPr>
            <a:r>
              <a:rPr sz="2400" dirty="0">
                <a:latin typeface="Avenir Next Regular"/>
                <a:ea typeface="Avenir Next Regular"/>
                <a:cs typeface="Avenir Next Regular"/>
                <a:sym typeface="Avenir Next Regular"/>
              </a:rPr>
              <a:t>  Abingdon Astronomical Society</a:t>
            </a:r>
          </a:p>
          <a:p>
            <a:pPr lvl="0" algn="l">
              <a:defRPr sz="1800"/>
            </a:pPr>
            <a:r>
              <a:rPr sz="2400" dirty="0">
                <a:latin typeface="Avenir Next Regular"/>
                <a:ea typeface="Avenir Next Regular"/>
                <a:cs typeface="Avenir Next Regular"/>
                <a:sym typeface="Avenir Next Regular"/>
              </a:rPr>
              <a:t>     </a:t>
            </a:r>
            <a:r>
              <a:rPr sz="2400" dirty="0" err="1">
                <a:solidFill>
                  <a:srgbClr val="002E7A"/>
                </a:solidFill>
                <a:latin typeface="Avenir Next Regular"/>
                <a:ea typeface="Avenir Next Regular"/>
                <a:cs typeface="Avenir Next Regular"/>
                <a:sym typeface="Avenir Next Regular"/>
              </a:rPr>
              <a:t>www.abingdonastro.org.uk</a:t>
            </a:r>
            <a:endParaRPr sz="2400" dirty="0">
              <a:latin typeface="Avenir Next Regular"/>
              <a:ea typeface="Avenir Next Regular"/>
              <a:cs typeface="Avenir Next Regular"/>
              <a:sym typeface="Avenir Next Regular"/>
            </a:endParaRPr>
          </a:p>
          <a:p>
            <a:pPr lvl="0" algn="l">
              <a:spcBef>
                <a:spcPts val="1200"/>
              </a:spcBef>
              <a:defRPr sz="1800"/>
            </a:pPr>
            <a:r>
              <a:rPr sz="2400" dirty="0">
                <a:latin typeface="Avenir Next Regular"/>
                <a:ea typeface="Avenir Next Regular"/>
                <a:cs typeface="Avenir Next Regular"/>
                <a:sym typeface="Avenir Next Regular"/>
              </a:rPr>
              <a:t>  Chipping Norton Amateur Astronomy Group</a:t>
            </a:r>
          </a:p>
          <a:p>
            <a:pPr lvl="0" algn="l">
              <a:defRPr sz="1800"/>
            </a:pPr>
            <a:r>
              <a:rPr sz="2400" dirty="0">
                <a:latin typeface="Avenir Next Regular"/>
                <a:ea typeface="Avenir Next Regular"/>
                <a:cs typeface="Avenir Next Regular"/>
                <a:sym typeface="Avenir Next Regular"/>
              </a:rPr>
              <a:t>     </a:t>
            </a:r>
            <a:r>
              <a:rPr sz="2400" dirty="0">
                <a:solidFill>
                  <a:srgbClr val="002060"/>
                </a:solidFill>
                <a:latin typeface="Avenir Next Regular"/>
                <a:ea typeface="Avenir Next Regular"/>
                <a:cs typeface="Avenir Next Regular"/>
                <a:sym typeface="Avenir Next Regular"/>
              </a:rPr>
              <a:t>www.cnaag.com</a:t>
            </a:r>
            <a:endParaRPr sz="2400" dirty="0">
              <a:solidFill>
                <a:srgbClr val="002060"/>
              </a:solidFill>
              <a:latin typeface="Avenir Next Regular"/>
              <a:ea typeface="Avenir Next Regular"/>
              <a:cs typeface="Avenir Next Regular"/>
              <a:sym typeface="Avenir Next Regular"/>
              <a:hlinkClick r:id="rId6"/>
            </a:endParaRPr>
          </a:p>
        </p:txBody>
      </p:sp>
      <p:sp>
        <p:nvSpPr>
          <p:cNvPr id="50" name="Shape 50"/>
          <p:cNvSpPr/>
          <p:nvPr/>
        </p:nvSpPr>
        <p:spPr>
          <a:xfrm>
            <a:off x="15206980" y="10092267"/>
            <a:ext cx="7086600" cy="2031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4200" dirty="0">
                <a:latin typeface="Avenir Next Regular"/>
                <a:ea typeface="Avenir Next Regular"/>
                <a:cs typeface="Avenir Next Regular"/>
                <a:sym typeface="Avenir Next Regular"/>
              </a:rPr>
              <a:t>Saturday </a:t>
            </a:r>
            <a:r>
              <a:rPr lang="en-GB" sz="4200" dirty="0">
                <a:latin typeface="Avenir Next Regular"/>
                <a:ea typeface="Avenir Next Regular"/>
                <a:cs typeface="Avenir Next Regular"/>
                <a:sym typeface="Avenir Next Regular"/>
              </a:rPr>
              <a:t>25</a:t>
            </a:r>
            <a:r>
              <a:rPr sz="4200" baseline="31999" dirty="0" err="1">
                <a:latin typeface="Avenir Next Regular"/>
                <a:ea typeface="Avenir Next Regular"/>
                <a:cs typeface="Avenir Next Regular"/>
                <a:sym typeface="Avenir Next Regular"/>
              </a:rPr>
              <a:t>th</a:t>
            </a:r>
            <a:r>
              <a:rPr sz="4200" dirty="0">
                <a:latin typeface="Avenir Next Regular"/>
                <a:ea typeface="Avenir Next Regular"/>
                <a:cs typeface="Avenir Next Regular"/>
                <a:sym typeface="Avenir Next Regular"/>
              </a:rPr>
              <a:t> January 20</a:t>
            </a:r>
            <a:r>
              <a:rPr lang="en-GB" sz="4200" dirty="0">
                <a:latin typeface="Avenir Next Regular"/>
                <a:ea typeface="Avenir Next Regular"/>
                <a:cs typeface="Avenir Next Regular"/>
                <a:sym typeface="Avenir Next Regular"/>
              </a:rPr>
              <a:t>20</a:t>
            </a:r>
            <a:endParaRPr sz="4200" dirty="0">
              <a:latin typeface="Avenir Next Regular"/>
              <a:ea typeface="Avenir Next Regular"/>
              <a:cs typeface="Avenir Next Regular"/>
              <a:sym typeface="Avenir Next Regular"/>
            </a:endParaRPr>
          </a:p>
          <a:p>
            <a:pPr lvl="0">
              <a:defRPr sz="1800"/>
            </a:pPr>
            <a:r>
              <a:rPr sz="4200" dirty="0">
                <a:latin typeface="Avenir Next Regular"/>
                <a:ea typeface="Avenir Next Regular"/>
                <a:cs typeface="Avenir Next Regular"/>
                <a:sym typeface="Avenir Next Regular"/>
              </a:rPr>
              <a:t>2 pm - </a:t>
            </a:r>
            <a:r>
              <a:rPr lang="en-GB" sz="4200" dirty="0">
                <a:latin typeface="Avenir Next Regular"/>
                <a:ea typeface="Avenir Next Regular"/>
                <a:cs typeface="Avenir Next Regular"/>
                <a:sym typeface="Avenir Next Regular"/>
              </a:rPr>
              <a:t>9</a:t>
            </a:r>
            <a:r>
              <a:rPr sz="4200" dirty="0">
                <a:latin typeface="Avenir Next Regular"/>
                <a:ea typeface="Avenir Next Regular"/>
                <a:cs typeface="Avenir Next Regular"/>
                <a:sym typeface="Avenir Next Regular"/>
              </a:rPr>
              <a:t> pm</a:t>
            </a:r>
          </a:p>
          <a:p>
            <a:pPr lvl="0">
              <a:defRPr sz="1800"/>
            </a:pPr>
            <a:r>
              <a:rPr sz="2400" dirty="0">
                <a:latin typeface="Avenir Next Regular"/>
                <a:ea typeface="Avenir Next Regular"/>
                <a:cs typeface="Avenir Next Regular"/>
                <a:sym typeface="Avenir Next Regular"/>
              </a:rPr>
              <a:t>Denys Wilkinson Building, Keble Road, Oxford</a:t>
            </a:r>
          </a:p>
          <a:p>
            <a:pPr lvl="0">
              <a:defRPr sz="1800"/>
            </a:pPr>
            <a:r>
              <a:rPr sz="2400" dirty="0">
                <a:latin typeface="Avenir Next Regular"/>
                <a:ea typeface="Avenir Next Regular"/>
                <a:cs typeface="Avenir Next Regular"/>
                <a:sym typeface="Avenir Next Regular"/>
              </a:rPr>
              <a:t>Last entry </a:t>
            </a:r>
            <a:r>
              <a:rPr lang="en-GB" sz="2400" dirty="0">
                <a:latin typeface="Avenir Next Regular"/>
                <a:ea typeface="Avenir Next Regular"/>
                <a:cs typeface="Avenir Next Regular"/>
                <a:sym typeface="Avenir Next Regular"/>
              </a:rPr>
              <a:t>8</a:t>
            </a:r>
            <a:r>
              <a:rPr sz="2400" dirty="0">
                <a:latin typeface="Avenir Next Regular"/>
                <a:ea typeface="Avenir Next Regular"/>
                <a:cs typeface="Avenir Next Regular"/>
                <a:sym typeface="Avenir Next Regular"/>
              </a:rPr>
              <a:t>:30 pm</a:t>
            </a:r>
          </a:p>
        </p:txBody>
      </p:sp>
      <p:sp>
        <p:nvSpPr>
          <p:cNvPr id="52" name="Shape 52"/>
          <p:cNvSpPr/>
          <p:nvPr/>
        </p:nvSpPr>
        <p:spPr>
          <a:xfrm>
            <a:off x="15627242" y="4927600"/>
            <a:ext cx="6648557" cy="965200"/>
          </a:xfrm>
          <a:prstGeom prst="rect">
            <a:avLst/>
          </a:prstGeom>
          <a:solidFill>
            <a:srgbClr val="FFFFFF"/>
          </a:solidFill>
          <a:ln w="12700">
            <a:miter lim="400000"/>
          </a:ln>
        </p:spPr>
        <p:txBody>
          <a:bodyPr lIns="0" tIns="0" rIns="0" bIns="0" anchor="ctr"/>
          <a:lstStyle/>
          <a:p>
            <a:pPr lvl="0" defTabSz="1016000">
              <a:defRPr sz="6800">
                <a:solidFill>
                  <a:srgbClr val="FFFFFF"/>
                </a:solidFill>
                <a:effectLst>
                  <a:outerShdw blurRad="38100" dist="12700" dir="5400000" rotWithShape="0">
                    <a:srgbClr val="000000">
                      <a:alpha val="50000"/>
                    </a:srgbClr>
                  </a:outerShdw>
                </a:effectLst>
              </a:defRPr>
            </a:pPr>
            <a:endParaRPr/>
          </a:p>
        </p:txBody>
      </p:sp>
      <p:sp>
        <p:nvSpPr>
          <p:cNvPr id="53" name="Shape 53"/>
          <p:cNvSpPr/>
          <p:nvPr/>
        </p:nvSpPr>
        <p:spPr>
          <a:xfrm>
            <a:off x="15284450" y="546100"/>
            <a:ext cx="6502400" cy="4165600"/>
          </a:xfrm>
          <a:prstGeom prst="rect">
            <a:avLst/>
          </a:prstGeom>
          <a:solidFill>
            <a:srgbClr val="FFFFFF">
              <a:alpha val="66000"/>
            </a:srgbClr>
          </a:solidFill>
          <a:ln w="12700">
            <a:miter lim="400000"/>
          </a:ln>
        </p:spPr>
        <p:txBody>
          <a:bodyPr lIns="0" tIns="0" rIns="0" bIns="0" anchor="ctr"/>
          <a:lstStyle/>
          <a:p>
            <a:pPr lvl="0" defTabSz="1016000">
              <a:defRPr sz="6800">
                <a:solidFill>
                  <a:srgbClr val="FFFFFF"/>
                </a:solidFill>
                <a:effectLst>
                  <a:outerShdw blurRad="38100" dist="12700" dir="5400000" rotWithShape="0">
                    <a:srgbClr val="000000">
                      <a:alpha val="50000"/>
                    </a:srgbClr>
                  </a:outerShdw>
                </a:effectLst>
              </a:defRPr>
            </a:pPr>
            <a:endParaRPr/>
          </a:p>
        </p:txBody>
      </p:sp>
      <p:sp>
        <p:nvSpPr>
          <p:cNvPr id="54" name="Shape 54"/>
          <p:cNvSpPr/>
          <p:nvPr/>
        </p:nvSpPr>
        <p:spPr>
          <a:xfrm>
            <a:off x="15306668" y="969615"/>
            <a:ext cx="6645283" cy="30264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9500" cap="small" spc="-95" dirty="0">
                <a:latin typeface="Futura"/>
                <a:ea typeface="Futura"/>
                <a:cs typeface="Futura"/>
                <a:sym typeface="Futura"/>
              </a:rPr>
              <a:t>Stargazing</a:t>
            </a:r>
            <a:br>
              <a:rPr sz="9500" cap="small" spc="-95" dirty="0">
                <a:latin typeface="Futura"/>
                <a:ea typeface="Futura"/>
                <a:cs typeface="Futura"/>
                <a:sym typeface="Futura"/>
              </a:rPr>
            </a:br>
            <a:r>
              <a:rPr sz="9500" cap="small" spc="-95" dirty="0">
                <a:latin typeface="Futura"/>
                <a:ea typeface="Futura"/>
                <a:cs typeface="Futura"/>
                <a:sym typeface="Futura"/>
              </a:rPr>
              <a:t>Oxford</a:t>
            </a:r>
          </a:p>
        </p:txBody>
      </p:sp>
      <p:pic>
        <p:nvPicPr>
          <p:cNvPr id="55" name="oxford_brand_blue_pos_rect.png"/>
          <p:cNvPicPr/>
          <p:nvPr/>
        </p:nvPicPr>
        <p:blipFill>
          <a:blip r:embed="rId7"/>
          <a:stretch>
            <a:fillRect/>
          </a:stretch>
        </p:blipFill>
        <p:spPr>
          <a:xfrm>
            <a:off x="15441352" y="13500100"/>
            <a:ext cx="6391797" cy="1968500"/>
          </a:xfrm>
          <a:prstGeom prst="rect">
            <a:avLst/>
          </a:prstGeom>
          <a:ln w="12700">
            <a:miter lim="400000"/>
          </a:ln>
        </p:spPr>
      </p:pic>
      <p:sp>
        <p:nvSpPr>
          <p:cNvPr id="56" name="Shape 56"/>
          <p:cNvSpPr/>
          <p:nvPr/>
        </p:nvSpPr>
        <p:spPr>
          <a:xfrm>
            <a:off x="355600" y="5320608"/>
            <a:ext cx="6794500" cy="65556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defRPr sz="1800"/>
            </a:pPr>
            <a:r>
              <a:rPr sz="4800" dirty="0">
                <a:latin typeface="Avenir Next Regular"/>
                <a:ea typeface="Avenir Next Regular"/>
                <a:cs typeface="Avenir Next Regular"/>
                <a:sym typeface="Avenir Next Regular"/>
              </a:rPr>
              <a:t>           </a:t>
            </a:r>
            <a:r>
              <a:rPr lang="en-GB" sz="4800" dirty="0">
                <a:latin typeface="Avenir Next Regular"/>
                <a:ea typeface="Avenir Next Regular"/>
                <a:cs typeface="Avenir Next Regular"/>
                <a:sym typeface="Avenir Next Regular"/>
              </a:rPr>
              <a:t>Activities</a:t>
            </a:r>
          </a:p>
          <a:p>
            <a:pPr marL="285750" indent="-285750" algn="l">
              <a:lnSpc>
                <a:spcPct val="150000"/>
              </a:lnSpc>
              <a:buFont typeface="Arial" panose="020B0604020202020204" pitchFamily="34" charset="0"/>
              <a:buChar char="•"/>
              <a:defRPr sz="1800"/>
            </a:pPr>
            <a:r>
              <a:rPr lang="en-GB" sz="2000" dirty="0">
                <a:solidFill>
                  <a:srgbClr val="0070C0"/>
                </a:solidFill>
              </a:rPr>
              <a:t>PLANETARIUM SHOWS</a:t>
            </a:r>
          </a:p>
          <a:p>
            <a:pPr marL="285750" indent="-285750" algn="l">
              <a:lnSpc>
                <a:spcPct val="150000"/>
              </a:lnSpc>
              <a:buFont typeface="Arial" panose="020B0604020202020204" pitchFamily="34" charset="0"/>
              <a:buChar char="•"/>
              <a:defRPr sz="1800"/>
            </a:pPr>
            <a:r>
              <a:rPr lang="en-GB" sz="2000" dirty="0">
                <a:solidFill>
                  <a:srgbClr val="0070C0"/>
                </a:solidFill>
              </a:rPr>
              <a:t>SCIENCE CAFÉ</a:t>
            </a:r>
          </a:p>
          <a:p>
            <a:pPr marL="285750" indent="-285750" algn="l">
              <a:lnSpc>
                <a:spcPct val="150000"/>
              </a:lnSpc>
              <a:buFont typeface="Arial" panose="020B0604020202020204" pitchFamily="34" charset="0"/>
              <a:buChar char="•"/>
              <a:defRPr sz="1800"/>
            </a:pPr>
            <a:r>
              <a:rPr lang="en-GB" sz="2000" dirty="0">
                <a:solidFill>
                  <a:srgbClr val="0070C0"/>
                </a:solidFill>
              </a:rPr>
              <a:t>PLANETARY SCIENCE AND EXOPLANETS</a:t>
            </a:r>
          </a:p>
          <a:p>
            <a:pPr marL="285750" indent="-285750" algn="l">
              <a:lnSpc>
                <a:spcPct val="150000"/>
              </a:lnSpc>
              <a:buFont typeface="Arial" panose="020B0604020202020204" pitchFamily="34" charset="0"/>
              <a:buChar char="•"/>
              <a:defRPr sz="1800"/>
            </a:pPr>
            <a:r>
              <a:rPr lang="en-GB" sz="2000" dirty="0">
                <a:solidFill>
                  <a:srgbClr val="0070C0"/>
                </a:solidFill>
              </a:rPr>
              <a:t>POPULAR SCIENCE LECTURES</a:t>
            </a:r>
          </a:p>
          <a:p>
            <a:pPr marL="285750" indent="-285750" algn="l">
              <a:lnSpc>
                <a:spcPct val="150000"/>
              </a:lnSpc>
              <a:buFont typeface="Arial" panose="020B0604020202020204" pitchFamily="34" charset="0"/>
              <a:buChar char="•"/>
              <a:defRPr sz="1800"/>
            </a:pPr>
            <a:r>
              <a:rPr lang="en-GB" sz="2000" dirty="0">
                <a:solidFill>
                  <a:srgbClr val="0070C0"/>
                </a:solidFill>
              </a:rPr>
              <a:t>HANDS ON - ZOONIVERSE</a:t>
            </a:r>
          </a:p>
          <a:p>
            <a:pPr marL="285750" indent="-285750" algn="l">
              <a:lnSpc>
                <a:spcPct val="150000"/>
              </a:lnSpc>
              <a:buFont typeface="Arial" panose="020B0604020202020204" pitchFamily="34" charset="0"/>
              <a:buChar char="•"/>
              <a:defRPr sz="1800"/>
            </a:pPr>
            <a:r>
              <a:rPr lang="en-GB" sz="2000" dirty="0">
                <a:solidFill>
                  <a:srgbClr val="0070C0"/>
                </a:solidFill>
              </a:rPr>
              <a:t>ASTRONOMY INSTRUMENTATION</a:t>
            </a:r>
          </a:p>
          <a:p>
            <a:pPr marL="285750" indent="-285750" algn="l">
              <a:lnSpc>
                <a:spcPct val="150000"/>
              </a:lnSpc>
              <a:buFont typeface="Arial" panose="020B0604020202020204" pitchFamily="34" charset="0"/>
              <a:buChar char="•"/>
              <a:defRPr sz="1800"/>
            </a:pPr>
            <a:r>
              <a:rPr lang="en-GB" sz="2000" dirty="0">
                <a:solidFill>
                  <a:srgbClr val="0070C0"/>
                </a:solidFill>
              </a:rPr>
              <a:t>ASTROCRAFTS</a:t>
            </a:r>
          </a:p>
          <a:p>
            <a:pPr marL="285750" indent="-285750" algn="l">
              <a:lnSpc>
                <a:spcPct val="150000"/>
              </a:lnSpc>
              <a:buFont typeface="Arial" panose="020B0604020202020204" pitchFamily="34" charset="0"/>
              <a:buChar char="•"/>
              <a:defRPr sz="1800"/>
            </a:pPr>
            <a:r>
              <a:rPr lang="en-GB" sz="2000" dirty="0">
                <a:solidFill>
                  <a:srgbClr val="0070C0"/>
                </a:solidFill>
              </a:rPr>
              <a:t>REMOTE RADIO TELESCOPE OBSERVING</a:t>
            </a:r>
          </a:p>
          <a:p>
            <a:pPr marL="285750" indent="-285750" algn="l">
              <a:lnSpc>
                <a:spcPct val="150000"/>
              </a:lnSpc>
              <a:buFont typeface="Arial" panose="020B0604020202020204" pitchFamily="34" charset="0"/>
              <a:buChar char="•"/>
              <a:defRPr sz="1800"/>
            </a:pPr>
            <a:r>
              <a:rPr lang="en-GB" sz="2000" dirty="0">
                <a:solidFill>
                  <a:srgbClr val="0070C0"/>
                </a:solidFill>
              </a:rPr>
              <a:t>EXOPLANET WEATHER FORECASTING</a:t>
            </a:r>
          </a:p>
          <a:p>
            <a:pPr marL="285750" indent="-285750" algn="l">
              <a:lnSpc>
                <a:spcPct val="150000"/>
              </a:lnSpc>
              <a:buFont typeface="Arial" panose="020B0604020202020204" pitchFamily="34" charset="0"/>
              <a:buChar char="•"/>
              <a:defRPr sz="1800"/>
            </a:pPr>
            <a:r>
              <a:rPr lang="en-GB" sz="2000" dirty="0">
                <a:solidFill>
                  <a:srgbClr val="0070C0"/>
                </a:solidFill>
              </a:rPr>
              <a:t>VIRTUAL REALITY HEADSETS</a:t>
            </a:r>
            <a:br>
              <a:rPr lang="en-GB" sz="2000" dirty="0">
                <a:solidFill>
                  <a:srgbClr val="0070C0"/>
                </a:solidFill>
              </a:rPr>
            </a:br>
            <a:endParaRPr lang="en-GB" sz="2000" dirty="0">
              <a:solidFill>
                <a:srgbClr val="0070C0"/>
              </a:solidFill>
            </a:endParaRPr>
          </a:p>
          <a:p>
            <a:pPr lvl="0" algn="l">
              <a:defRPr sz="1800"/>
            </a:pPr>
            <a:endParaRPr sz="4800" dirty="0">
              <a:latin typeface="Avenir Next Regular"/>
              <a:ea typeface="Avenir Next Regular"/>
              <a:cs typeface="Avenir Next Regular"/>
              <a:sym typeface="Avenir Next Regular"/>
            </a:endParaRPr>
          </a:p>
        </p:txBody>
      </p:sp>
      <p:pic>
        <p:nvPicPr>
          <p:cNvPr id="3" name="Picture 2">
            <a:extLst>
              <a:ext uri="{FF2B5EF4-FFF2-40B4-BE49-F238E27FC236}">
                <a16:creationId xmlns:a16="http://schemas.microsoft.com/office/drawing/2014/main" id="{CD5060C4-D178-D446-81CA-3DE257ADE5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99297" y="4199287"/>
            <a:ext cx="5701966" cy="51816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floorplan_empty_big_level5.png"/>
          <p:cNvPicPr/>
          <p:nvPr/>
        </p:nvPicPr>
        <p:blipFill>
          <a:blip r:embed="rId3"/>
          <a:stretch>
            <a:fillRect/>
          </a:stretch>
        </p:blipFill>
        <p:spPr>
          <a:xfrm>
            <a:off x="771814" y="196850"/>
            <a:ext cx="21024272" cy="14277499"/>
          </a:xfrm>
          <a:prstGeom prst="rect">
            <a:avLst/>
          </a:prstGeom>
          <a:ln w="12700">
            <a:miter lim="400000"/>
          </a:ln>
        </p:spPr>
      </p:pic>
      <p:sp>
        <p:nvSpPr>
          <p:cNvPr id="60" name="Shape 60"/>
          <p:cNvSpPr/>
          <p:nvPr/>
        </p:nvSpPr>
        <p:spPr>
          <a:xfrm>
            <a:off x="289130" y="171450"/>
            <a:ext cx="7797801" cy="299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defRPr sz="1800"/>
            </a:pPr>
            <a:r>
              <a:rPr sz="4800">
                <a:latin typeface="Futura"/>
                <a:ea typeface="Futura"/>
                <a:cs typeface="Futura"/>
                <a:sym typeface="Futura"/>
              </a:rPr>
              <a:t>Stargazing Oxford</a:t>
            </a:r>
          </a:p>
          <a:p>
            <a:pPr lvl="0" algn="l">
              <a:defRPr sz="1800"/>
            </a:pPr>
            <a:r>
              <a:rPr sz="2400">
                <a:latin typeface="Avenir Next Regular"/>
                <a:ea typeface="Avenir Next Regular"/>
                <a:cs typeface="Avenir Next Regular"/>
                <a:sym typeface="Avenir Next Regular"/>
              </a:rPr>
              <a:t>Welcome to your local University physics department! Give yourself a couple of hours to explore at your own pace. Science is about asking questions and seeking answers, so please ask away. In space science you are never too many questions away from the final frontier…</a:t>
            </a:r>
          </a:p>
        </p:txBody>
      </p:sp>
      <p:sp>
        <p:nvSpPr>
          <p:cNvPr id="61" name="Shape 61"/>
          <p:cNvSpPr/>
          <p:nvPr/>
        </p:nvSpPr>
        <p:spPr>
          <a:xfrm>
            <a:off x="292100" y="3594100"/>
            <a:ext cx="4813300" cy="18669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defRPr sz="1800"/>
            </a:pPr>
            <a:r>
              <a:rPr sz="3000">
                <a:latin typeface="Futura"/>
                <a:ea typeface="Futura"/>
                <a:cs typeface="Futura"/>
                <a:sym typeface="Futura"/>
              </a:rPr>
              <a:t>Science Cafe: </a:t>
            </a:r>
          </a:p>
          <a:p>
            <a:pPr lvl="0" algn="l">
              <a:defRPr sz="1800"/>
            </a:pPr>
            <a:r>
              <a:rPr sz="2400">
                <a:latin typeface="Avenir Next Regular"/>
                <a:ea typeface="Avenir Next Regular"/>
                <a:cs typeface="Avenir Next Regular"/>
                <a:sym typeface="Avenir Next Regular"/>
              </a:rPr>
              <a:t>Explore the latest space science research. Have a cup of tea and ask an astronomer about space!</a:t>
            </a:r>
          </a:p>
        </p:txBody>
      </p:sp>
      <p:sp>
        <p:nvSpPr>
          <p:cNvPr id="62" name="Shape 62"/>
          <p:cNvSpPr/>
          <p:nvPr/>
        </p:nvSpPr>
        <p:spPr>
          <a:xfrm>
            <a:off x="7683203" y="15416363"/>
            <a:ext cx="405130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a:latin typeface="Avenir Next Regular"/>
                <a:ea typeface="Avenir Next Regular"/>
                <a:cs typeface="Avenir Next Regular"/>
                <a:sym typeface="Avenir Next Regular"/>
              </a:defRPr>
            </a:lvl1pPr>
          </a:lstStyle>
          <a:p>
            <a:pPr lvl="0" algn="ctr">
              <a:defRPr sz="1800"/>
            </a:pPr>
            <a:r>
              <a:rPr lang="en-GB" sz="2400" dirty="0"/>
              <a:t>Closes at 7:00 pm</a:t>
            </a:r>
            <a:endParaRPr sz="2400" dirty="0"/>
          </a:p>
        </p:txBody>
      </p:sp>
      <p:sp>
        <p:nvSpPr>
          <p:cNvPr id="63" name="Shape 63"/>
          <p:cNvSpPr/>
          <p:nvPr/>
        </p:nvSpPr>
        <p:spPr>
          <a:xfrm flipH="1" flipV="1">
            <a:off x="2095500" y="5384799"/>
            <a:ext cx="7620" cy="697293"/>
          </a:xfrm>
          <a:prstGeom prst="line">
            <a:avLst/>
          </a:prstGeom>
          <a:ln w="381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64" name="Shape 64"/>
          <p:cNvSpPr/>
          <p:nvPr/>
        </p:nvSpPr>
        <p:spPr>
          <a:xfrm>
            <a:off x="8242300" y="3175000"/>
            <a:ext cx="5067300" cy="1028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defRPr sz="1800"/>
            </a:pPr>
            <a:r>
              <a:rPr sz="3000">
                <a:latin typeface="Futura"/>
                <a:ea typeface="Futura"/>
                <a:cs typeface="Futura"/>
                <a:sym typeface="Futura"/>
              </a:rPr>
              <a:t>Presentations &amp; games: </a:t>
            </a:r>
          </a:p>
          <a:p>
            <a:pPr lvl="0" algn="l">
              <a:defRPr sz="1800"/>
            </a:pPr>
            <a:r>
              <a:rPr sz="2400">
                <a:latin typeface="Avenir Next Regular"/>
                <a:ea typeface="Avenir Next Regular"/>
                <a:cs typeface="Avenir Next Regular"/>
                <a:sym typeface="Avenir Next Regular"/>
              </a:rPr>
              <a:t>Schedule overleaf</a:t>
            </a:r>
          </a:p>
        </p:txBody>
      </p:sp>
      <p:sp>
        <p:nvSpPr>
          <p:cNvPr id="65" name="Shape 65"/>
          <p:cNvSpPr/>
          <p:nvPr/>
        </p:nvSpPr>
        <p:spPr>
          <a:xfrm flipH="1" flipV="1">
            <a:off x="12827000" y="3848098"/>
            <a:ext cx="3020787" cy="340431"/>
          </a:xfrm>
          <a:prstGeom prst="line">
            <a:avLst/>
          </a:prstGeom>
          <a:ln w="381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66" name="Shape 66"/>
          <p:cNvSpPr/>
          <p:nvPr/>
        </p:nvSpPr>
        <p:spPr>
          <a:xfrm>
            <a:off x="9105900" y="215900"/>
            <a:ext cx="4191000" cy="12003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defRPr sz="1800"/>
            </a:pPr>
            <a:r>
              <a:rPr sz="3000" dirty="0">
                <a:latin typeface="Futura"/>
                <a:ea typeface="Futura"/>
                <a:cs typeface="Futura"/>
                <a:sym typeface="Futura"/>
              </a:rPr>
              <a:t>Hands-on science: </a:t>
            </a:r>
          </a:p>
          <a:p>
            <a:pPr lvl="0" algn="l">
              <a:defRPr sz="1800"/>
            </a:pPr>
            <a:r>
              <a:rPr sz="2400" dirty="0">
                <a:latin typeface="Avenir Next Regular"/>
                <a:ea typeface="Avenir Next Regular"/>
                <a:cs typeface="Avenir Next Regular"/>
                <a:sym typeface="Avenir Next Regular"/>
              </a:rPr>
              <a:t>Help with real science research in the </a:t>
            </a:r>
            <a:r>
              <a:rPr sz="2400" dirty="0" err="1">
                <a:latin typeface="Avenir Next Regular"/>
                <a:ea typeface="Avenir Next Regular"/>
                <a:cs typeface="Avenir Next Regular"/>
                <a:sym typeface="Avenir Next Regular"/>
              </a:rPr>
              <a:t>Zooniverse</a:t>
            </a:r>
            <a:r>
              <a:rPr sz="2400" dirty="0">
                <a:latin typeface="Avenir Next Regular"/>
                <a:ea typeface="Avenir Next Regular"/>
                <a:cs typeface="Avenir Next Regular"/>
                <a:sym typeface="Avenir Next Regular"/>
              </a:rPr>
              <a:t>. </a:t>
            </a:r>
          </a:p>
        </p:txBody>
      </p:sp>
      <p:sp>
        <p:nvSpPr>
          <p:cNvPr id="67" name="Shape 67"/>
          <p:cNvSpPr/>
          <p:nvPr/>
        </p:nvSpPr>
        <p:spPr>
          <a:xfrm flipH="1" flipV="1">
            <a:off x="12519719" y="753646"/>
            <a:ext cx="5256720" cy="188870"/>
          </a:xfrm>
          <a:prstGeom prst="line">
            <a:avLst/>
          </a:prstGeom>
          <a:ln w="38100">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68" name="Shape 68"/>
          <p:cNvSpPr/>
          <p:nvPr/>
        </p:nvSpPr>
        <p:spPr>
          <a:xfrm>
            <a:off x="4826879" y="6082093"/>
            <a:ext cx="4005955" cy="26879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600">
                <a:effectLst>
                  <a:outerShdw blurRad="38100" dist="88900" dir="2700000" rotWithShape="0">
                    <a:srgbClr val="FFFFFF">
                      <a:alpha val="75000"/>
                    </a:srgbClr>
                  </a:outerShdw>
                </a:effectLst>
              </a:defRPr>
            </a:lvl1pPr>
          </a:lstStyle>
          <a:p>
            <a:pPr lvl="0">
              <a:defRPr sz="1800">
                <a:effectLst/>
              </a:defRPr>
            </a:pPr>
            <a:r>
              <a:rPr lang="en-GB" sz="5600" dirty="0">
                <a:effectLst/>
              </a:rPr>
              <a:t>Exo-weather + Virtual Reality</a:t>
            </a:r>
            <a:endParaRPr sz="5600" dirty="0">
              <a:effectLst/>
            </a:endParaRPr>
          </a:p>
        </p:txBody>
      </p:sp>
      <p:sp>
        <p:nvSpPr>
          <p:cNvPr id="69" name="Shape 69"/>
          <p:cNvSpPr/>
          <p:nvPr/>
        </p:nvSpPr>
        <p:spPr>
          <a:xfrm>
            <a:off x="1438827" y="6296079"/>
            <a:ext cx="2721039" cy="18261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600">
                <a:effectLst>
                  <a:outerShdw blurRad="38100" dist="88900" dir="2700000" rotWithShape="0">
                    <a:srgbClr val="FFFFFF">
                      <a:alpha val="75000"/>
                    </a:srgbClr>
                  </a:outerShdw>
                </a:effectLst>
              </a:defRPr>
            </a:lvl1pPr>
          </a:lstStyle>
          <a:p>
            <a:pPr lvl="0">
              <a:defRPr sz="1800">
                <a:effectLst/>
              </a:defRPr>
            </a:pPr>
            <a:r>
              <a:rPr sz="5600" dirty="0">
                <a:effectLst/>
              </a:rPr>
              <a:t>Science </a:t>
            </a:r>
            <a:r>
              <a:rPr sz="5600" dirty="0" err="1">
                <a:effectLst/>
              </a:rPr>
              <a:t>Caf</a:t>
            </a:r>
            <a:r>
              <a:rPr lang="en-GB" sz="5600" dirty="0">
                <a:effectLst/>
              </a:rPr>
              <a:t>e</a:t>
            </a:r>
            <a:endParaRPr sz="5600" dirty="0">
              <a:effectLst/>
            </a:endParaRPr>
          </a:p>
        </p:txBody>
      </p:sp>
      <p:sp>
        <p:nvSpPr>
          <p:cNvPr id="70" name="Shape 70"/>
          <p:cNvSpPr/>
          <p:nvPr/>
        </p:nvSpPr>
        <p:spPr>
          <a:xfrm>
            <a:off x="1971621" y="12608879"/>
            <a:ext cx="2563201"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600">
                <a:effectLst>
                  <a:outerShdw blurRad="38100" dist="88900" dir="2700000" rotWithShape="0">
                    <a:srgbClr val="FFFFFF">
                      <a:alpha val="75000"/>
                    </a:srgbClr>
                  </a:outerShdw>
                </a:effectLst>
              </a:defRPr>
            </a:lvl1pPr>
          </a:lstStyle>
          <a:p>
            <a:pPr lvl="0">
              <a:defRPr sz="1800">
                <a:effectLst/>
              </a:defRPr>
            </a:pPr>
            <a:r>
              <a:rPr sz="5600" dirty="0">
                <a:effectLst/>
              </a:rPr>
              <a:t>Canteen</a:t>
            </a:r>
          </a:p>
        </p:txBody>
      </p:sp>
      <p:sp>
        <p:nvSpPr>
          <p:cNvPr id="71" name="Shape 71"/>
          <p:cNvSpPr/>
          <p:nvPr/>
        </p:nvSpPr>
        <p:spPr>
          <a:xfrm>
            <a:off x="15888503" y="2880515"/>
            <a:ext cx="2414122" cy="1826141"/>
          </a:xfrm>
          <a:prstGeom prst="rect">
            <a:avLst/>
          </a:prstGeom>
          <a:ln w="12700">
            <a:miter lim="400000"/>
          </a:ln>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5600" dirty="0"/>
              <a:t>Lecture</a:t>
            </a:r>
          </a:p>
          <a:p>
            <a:pPr lvl="0">
              <a:defRPr sz="1800"/>
            </a:pPr>
            <a:r>
              <a:rPr sz="5600" dirty="0"/>
              <a:t>Theatre</a:t>
            </a:r>
          </a:p>
        </p:txBody>
      </p:sp>
      <p:sp>
        <p:nvSpPr>
          <p:cNvPr id="72" name="Shape 72"/>
          <p:cNvSpPr/>
          <p:nvPr/>
        </p:nvSpPr>
        <p:spPr>
          <a:xfrm>
            <a:off x="13570819" y="5813895"/>
            <a:ext cx="1835439" cy="139525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a:effectLst>
                  <a:outerShdw blurRad="38100" dist="88900" dir="2700000" rotWithShape="0">
                    <a:srgbClr val="FFFFFF">
                      <a:alpha val="75000"/>
                    </a:srgbClr>
                  </a:outerShdw>
                </a:effectLst>
              </a:defRPr>
            </a:lvl1pPr>
          </a:lstStyle>
          <a:p>
            <a:pPr lvl="0">
              <a:defRPr sz="1800">
                <a:effectLst/>
              </a:defRPr>
            </a:pPr>
            <a:r>
              <a:rPr sz="4200" dirty="0">
                <a:effectLst/>
              </a:rPr>
              <a:t>Meeting</a:t>
            </a:r>
            <a:endParaRPr lang="en-GB" sz="4200" dirty="0">
              <a:effectLst/>
            </a:endParaRPr>
          </a:p>
          <a:p>
            <a:pPr lvl="0">
              <a:defRPr sz="1800">
                <a:effectLst/>
              </a:defRPr>
            </a:pPr>
            <a:r>
              <a:rPr sz="4200" dirty="0">
                <a:effectLst/>
              </a:rPr>
              <a:t>Point</a:t>
            </a:r>
          </a:p>
        </p:txBody>
      </p:sp>
      <p:sp>
        <p:nvSpPr>
          <p:cNvPr id="73" name="Shape 73"/>
          <p:cNvSpPr/>
          <p:nvPr/>
        </p:nvSpPr>
        <p:spPr>
          <a:xfrm>
            <a:off x="18165594" y="705683"/>
            <a:ext cx="1789822" cy="964367"/>
          </a:xfrm>
          <a:prstGeom prst="rect">
            <a:avLst/>
          </a:prstGeom>
          <a:ln w="12700">
            <a:miter lim="400000"/>
          </a:ln>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200">
                <a:effectLst>
                  <a:outerShdw blurRad="38100" dist="88900" dir="2700000" rotWithShape="0">
                    <a:srgbClr val="FFFFFF">
                      <a:alpha val="75000"/>
                    </a:srgbClr>
                  </a:outerShdw>
                </a:effectLst>
              </a:defRPr>
            </a:lvl1pPr>
          </a:lstStyle>
          <a:p>
            <a:pPr lvl="0">
              <a:defRPr sz="1800">
                <a:effectLst/>
              </a:defRPr>
            </a:pPr>
            <a:r>
              <a:rPr sz="2800" dirty="0" err="1">
                <a:solidFill>
                  <a:schemeClr val="tx1"/>
                </a:solidFill>
                <a:effectLst/>
              </a:rPr>
              <a:t>Zooniverse</a:t>
            </a:r>
            <a:r>
              <a:rPr lang="en-GB" sz="2800" dirty="0">
                <a:solidFill>
                  <a:schemeClr val="tx1"/>
                </a:solidFill>
                <a:effectLst/>
              </a:rPr>
              <a:t> + Gravity</a:t>
            </a:r>
            <a:endParaRPr sz="2800" dirty="0">
              <a:solidFill>
                <a:schemeClr val="tx1"/>
              </a:solidFill>
              <a:effectLst/>
            </a:endParaRPr>
          </a:p>
        </p:txBody>
      </p:sp>
      <p:sp>
        <p:nvSpPr>
          <p:cNvPr id="75" name="Shape 75"/>
          <p:cNvSpPr/>
          <p:nvPr/>
        </p:nvSpPr>
        <p:spPr>
          <a:xfrm>
            <a:off x="19743849" y="2685589"/>
            <a:ext cx="2524730" cy="221599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defRPr sz="1800"/>
            </a:pPr>
            <a:r>
              <a:rPr sz="3600" dirty="0"/>
              <a:t>Solar</a:t>
            </a:r>
          </a:p>
          <a:p>
            <a:pPr lvl="0" algn="l">
              <a:defRPr sz="1800"/>
            </a:pPr>
            <a:r>
              <a:rPr sz="3600" dirty="0">
                <a:effectLst>
                  <a:outerShdw blurRad="38100" dist="88900" dir="2700000" rotWithShape="0">
                    <a:srgbClr val="FFFFFF">
                      <a:alpha val="75000"/>
                    </a:srgbClr>
                  </a:outerShdw>
                </a:effectLst>
              </a:rPr>
              <a:t>Observing</a:t>
            </a:r>
          </a:p>
          <a:p>
            <a:pPr lvl="0" algn="l">
              <a:defRPr sz="1800"/>
            </a:pPr>
            <a:r>
              <a:rPr sz="3600" dirty="0">
                <a:effectLst>
                  <a:outerShdw blurRad="38100" dist="88900" dir="2700000" rotWithShape="0">
                    <a:srgbClr val="FFFFFF">
                      <a:alpha val="75000"/>
                    </a:srgbClr>
                  </a:outerShdw>
                </a:effectLst>
              </a:rPr>
              <a:t>(2 </a:t>
            </a:r>
            <a:r>
              <a:rPr lang="en-GB" sz="3600" dirty="0">
                <a:effectLst>
                  <a:outerShdw blurRad="38100" dist="88900" dir="2700000" rotWithShape="0">
                    <a:srgbClr val="FFFFFF">
                      <a:alpha val="75000"/>
                    </a:srgbClr>
                  </a:outerShdw>
                </a:effectLst>
              </a:rPr>
              <a:t>-</a:t>
            </a:r>
            <a:r>
              <a:rPr sz="3600" dirty="0">
                <a:effectLst>
                  <a:outerShdw blurRad="38100" dist="88900" dir="2700000" rotWithShape="0">
                    <a:srgbClr val="FFFFFF">
                      <a:alpha val="75000"/>
                    </a:srgbClr>
                  </a:outerShdw>
                </a:effectLst>
              </a:rPr>
              <a:t> </a:t>
            </a:r>
            <a:r>
              <a:rPr lang="en-GB" sz="3600" dirty="0">
                <a:effectLst>
                  <a:outerShdw blurRad="38100" dist="88900" dir="2700000" rotWithShape="0">
                    <a:srgbClr val="FFFFFF">
                      <a:alpha val="75000"/>
                    </a:srgbClr>
                  </a:outerShdw>
                </a:effectLst>
              </a:rPr>
              <a:t>4:30</a:t>
            </a:r>
            <a:r>
              <a:rPr sz="3600" dirty="0">
                <a:effectLst>
                  <a:outerShdw blurRad="38100" dist="88900" dir="2700000" rotWithShape="0">
                    <a:srgbClr val="FFFFFF">
                      <a:alpha val="75000"/>
                    </a:srgbClr>
                  </a:outerShdw>
                </a:effectLst>
              </a:rPr>
              <a:t> pm)</a:t>
            </a:r>
            <a:endParaRPr lang="en-GB" sz="3600" dirty="0">
              <a:effectLst>
                <a:outerShdw blurRad="38100" dist="88900" dir="2700000" rotWithShape="0">
                  <a:srgbClr val="FFFFFF">
                    <a:alpha val="75000"/>
                  </a:srgbClr>
                </a:outerShdw>
              </a:effectLst>
            </a:endParaRPr>
          </a:p>
          <a:p>
            <a:pPr lvl="0" algn="l">
              <a:defRPr sz="1800"/>
            </a:pPr>
            <a:r>
              <a:rPr lang="en-GB" sz="3600" dirty="0">
                <a:effectLst>
                  <a:outerShdw blurRad="38100" dist="88900" dir="2700000" rotWithShape="0">
                    <a:srgbClr val="FFFFFF">
                      <a:alpha val="75000"/>
                    </a:srgbClr>
                  </a:outerShdw>
                </a:effectLst>
              </a:rPr>
              <a:t>(TBC)</a:t>
            </a:r>
            <a:endParaRPr sz="3600" dirty="0">
              <a:effectLst>
                <a:outerShdw blurRad="38100" dist="88900" dir="2700000" rotWithShape="0">
                  <a:srgbClr val="FFFFFF">
                    <a:alpha val="75000"/>
                  </a:srgbClr>
                </a:outerShdw>
              </a:effectLst>
            </a:endParaRPr>
          </a:p>
        </p:txBody>
      </p:sp>
      <p:pic>
        <p:nvPicPr>
          <p:cNvPr id="77" name="meeting_point.jpg"/>
          <p:cNvPicPr/>
          <p:nvPr/>
        </p:nvPicPr>
        <p:blipFill>
          <a:blip r:embed="rId4"/>
          <a:stretch>
            <a:fillRect/>
          </a:stretch>
        </p:blipFill>
        <p:spPr>
          <a:xfrm>
            <a:off x="12700263" y="6659253"/>
            <a:ext cx="1003300" cy="981088"/>
          </a:xfrm>
          <a:prstGeom prst="rect">
            <a:avLst/>
          </a:prstGeom>
          <a:ln w="12700">
            <a:miter lim="400000"/>
          </a:ln>
        </p:spPr>
      </p:pic>
      <p:pic>
        <p:nvPicPr>
          <p:cNvPr id="78" name="information_icon.jpg"/>
          <p:cNvPicPr/>
          <p:nvPr/>
        </p:nvPicPr>
        <p:blipFill>
          <a:blip r:embed="rId5"/>
          <a:stretch>
            <a:fillRect/>
          </a:stretch>
        </p:blipFill>
        <p:spPr>
          <a:xfrm>
            <a:off x="-1161015" y="14870227"/>
            <a:ext cx="676508" cy="762000"/>
          </a:xfrm>
          <a:prstGeom prst="rect">
            <a:avLst/>
          </a:prstGeom>
          <a:ln w="12700">
            <a:miter lim="400000"/>
          </a:ln>
        </p:spPr>
      </p:pic>
      <p:sp>
        <p:nvSpPr>
          <p:cNvPr id="79" name="Shape 79"/>
          <p:cNvSpPr/>
          <p:nvPr/>
        </p:nvSpPr>
        <p:spPr>
          <a:xfrm>
            <a:off x="10423382" y="5885682"/>
            <a:ext cx="1960472" cy="10874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n-GB" sz="3200" dirty="0"/>
              <a:t>Telescopes</a:t>
            </a:r>
          </a:p>
          <a:p>
            <a:pPr lvl="0">
              <a:defRPr sz="1800"/>
            </a:pPr>
            <a:r>
              <a:rPr lang="en-GB" sz="3200" dirty="0"/>
              <a:t>and Stalls</a:t>
            </a:r>
            <a:endParaRPr sz="3200" dirty="0"/>
          </a:p>
        </p:txBody>
      </p:sp>
      <p:sp>
        <p:nvSpPr>
          <p:cNvPr id="80" name="Shape 80"/>
          <p:cNvSpPr/>
          <p:nvPr/>
        </p:nvSpPr>
        <p:spPr>
          <a:xfrm>
            <a:off x="15647600" y="7141480"/>
            <a:ext cx="6475800" cy="726352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l">
              <a:defRPr sz="1800"/>
            </a:pPr>
            <a:r>
              <a:rPr sz="5600" dirty="0">
                <a:effectLst>
                  <a:outerShdw blurRad="38100" dist="88900" dir="2700000" rotWithShape="0">
                    <a:srgbClr val="FFFFFF">
                      <a:alpha val="75000"/>
                    </a:srgbClr>
                  </a:outerShdw>
                </a:effectLst>
              </a:rPr>
              <a:t>Up for…</a:t>
            </a:r>
          </a:p>
          <a:p>
            <a:pPr lvl="0">
              <a:spcBef>
                <a:spcPts val="600"/>
              </a:spcBef>
              <a:defRPr sz="1800"/>
            </a:pPr>
            <a:r>
              <a:rPr sz="4000" cap="small" dirty="0">
                <a:effectLst>
                  <a:outerShdw blurRad="38100" dist="88900" dir="2700000" rotWithShape="0">
                    <a:srgbClr val="FFFFFF">
                      <a:alpha val="75000"/>
                    </a:srgbClr>
                  </a:outerShdw>
                </a:effectLst>
              </a:rPr>
              <a:t>Level</a:t>
            </a:r>
            <a:r>
              <a:rPr sz="4000" dirty="0">
                <a:effectLst>
                  <a:outerShdw blurRad="38100" dist="88900" dir="2700000" rotWithShape="0">
                    <a:srgbClr val="FFFFFF">
                      <a:alpha val="75000"/>
                    </a:srgbClr>
                  </a:outerShdw>
                </a:effectLst>
              </a:rPr>
              <a:t> 6</a:t>
            </a:r>
          </a:p>
          <a:p>
            <a:pPr lvl="0">
              <a:defRPr sz="1800"/>
            </a:pPr>
            <a:r>
              <a:rPr sz="3200" dirty="0">
                <a:effectLst>
                  <a:outerShdw blurRad="38100" dist="88900" dir="2700000" rotWithShape="0">
                    <a:srgbClr val="FFFFFF">
                      <a:alpha val="75000"/>
                    </a:srgbClr>
                  </a:outerShdw>
                </a:effectLst>
              </a:rPr>
              <a:t>Telescopes and the Night Sky</a:t>
            </a:r>
          </a:p>
          <a:p>
            <a:pPr lvl="0" algn="l">
              <a:defRPr sz="1800"/>
            </a:pPr>
            <a:r>
              <a:rPr sz="5600" dirty="0">
                <a:effectLst>
                  <a:outerShdw blurRad="38100" dist="88900" dir="2700000" rotWithShape="0">
                    <a:srgbClr val="FFFFFF">
                      <a:alpha val="75000"/>
                    </a:srgbClr>
                  </a:outerShdw>
                </a:effectLst>
              </a:rPr>
              <a:t>Down for… </a:t>
            </a:r>
          </a:p>
          <a:p>
            <a:pPr lvl="0">
              <a:spcBef>
                <a:spcPts val="600"/>
              </a:spcBef>
              <a:defRPr sz="1800"/>
            </a:pPr>
            <a:r>
              <a:rPr sz="4000" cap="small" dirty="0">
                <a:effectLst>
                  <a:outerShdw blurRad="38100" dist="88900" dir="2700000" rotWithShape="0">
                    <a:srgbClr val="FFFFFF">
                      <a:alpha val="75000"/>
                    </a:srgbClr>
                  </a:outerShdw>
                </a:effectLst>
              </a:rPr>
              <a:t>Level</a:t>
            </a:r>
            <a:r>
              <a:rPr sz="4000" dirty="0">
                <a:effectLst>
                  <a:outerShdw blurRad="38100" dist="88900" dir="2700000" rotWithShape="0">
                    <a:srgbClr val="FFFFFF">
                      <a:alpha val="75000"/>
                    </a:srgbClr>
                  </a:outerShdw>
                </a:effectLst>
              </a:rPr>
              <a:t> 4</a:t>
            </a:r>
            <a:endParaRPr lang="en-GB" sz="4000" dirty="0">
              <a:effectLst>
                <a:outerShdw blurRad="38100" dist="88900" dir="2700000" rotWithShape="0">
                  <a:srgbClr val="FFFFFF">
                    <a:alpha val="75000"/>
                  </a:srgbClr>
                </a:outerShdw>
              </a:effectLst>
            </a:endParaRPr>
          </a:p>
          <a:p>
            <a:pPr lvl="0">
              <a:spcBef>
                <a:spcPts val="600"/>
              </a:spcBef>
              <a:defRPr sz="1800"/>
            </a:pPr>
            <a:r>
              <a:rPr lang="en-GB" sz="3200" dirty="0">
                <a:effectLst>
                  <a:outerShdw blurRad="38100" dist="88900" dir="2700000" rotWithShape="0">
                    <a:srgbClr val="FFFFFF">
                      <a:alpha val="75000"/>
                    </a:srgbClr>
                  </a:outerShdw>
                </a:effectLst>
              </a:rPr>
              <a:t>Astronomy Instrumentation</a:t>
            </a:r>
          </a:p>
          <a:p>
            <a:pPr lvl="0">
              <a:spcBef>
                <a:spcPts val="600"/>
              </a:spcBef>
              <a:defRPr sz="1800"/>
            </a:pPr>
            <a:r>
              <a:rPr lang="en-GB" sz="3200" dirty="0">
                <a:effectLst>
                  <a:outerShdw blurRad="38100" dist="88900" dir="2700000" rotWithShape="0">
                    <a:srgbClr val="FFFFFF">
                      <a:alpha val="75000"/>
                    </a:srgbClr>
                  </a:outerShdw>
                </a:effectLst>
              </a:rPr>
              <a:t>Remote Observing</a:t>
            </a:r>
          </a:p>
          <a:p>
            <a:pPr lvl="0">
              <a:defRPr sz="1800"/>
            </a:pPr>
            <a:r>
              <a:rPr sz="3200" dirty="0">
                <a:effectLst>
                  <a:outerShdw blurRad="38100" dist="88900" dir="2700000" rotWithShape="0">
                    <a:srgbClr val="FFFFFF">
                      <a:alpha val="75000"/>
                    </a:srgbClr>
                  </a:outerShdw>
                </a:effectLst>
              </a:rPr>
              <a:t>Reception and Main Entrance</a:t>
            </a:r>
          </a:p>
          <a:p>
            <a:pPr lvl="0">
              <a:defRPr sz="1800"/>
            </a:pPr>
            <a:r>
              <a:rPr sz="3200" dirty="0">
                <a:effectLst>
                  <a:outerShdw blurRad="38100" dist="88900" dir="2700000" rotWithShape="0">
                    <a:srgbClr val="FFFFFF">
                      <a:alpha val="75000"/>
                    </a:srgbClr>
                  </a:outerShdw>
                </a:effectLst>
              </a:rPr>
              <a:t>Toilets</a:t>
            </a:r>
            <a:endParaRPr lang="en-GB" sz="3200" dirty="0">
              <a:effectLst>
                <a:outerShdw blurRad="38100" dist="88900" dir="2700000" rotWithShape="0">
                  <a:srgbClr val="FFFFFF">
                    <a:alpha val="75000"/>
                  </a:srgbClr>
                </a:outerShdw>
              </a:effectLst>
            </a:endParaRPr>
          </a:p>
          <a:p>
            <a:pPr lvl="0">
              <a:defRPr sz="1800"/>
            </a:pPr>
            <a:endParaRPr lang="en-GB" sz="3200" dirty="0">
              <a:effectLst>
                <a:outerShdw blurRad="38100" dist="88900" dir="2700000" rotWithShape="0">
                  <a:srgbClr val="FFFFFF">
                    <a:alpha val="75000"/>
                  </a:srgbClr>
                </a:outerShdw>
              </a:effectLst>
            </a:endParaRPr>
          </a:p>
          <a:p>
            <a:pPr lvl="0">
              <a:defRPr sz="1800"/>
            </a:pPr>
            <a:r>
              <a:rPr lang="en-GB" sz="3600" cap="small" dirty="0">
                <a:effectLst>
                  <a:outerShdw blurRad="38100" dist="88900" dir="2700000" rotWithShape="0">
                    <a:srgbClr val="FFFFFF">
                      <a:alpha val="75000"/>
                    </a:srgbClr>
                  </a:outerShdw>
                </a:effectLst>
              </a:rPr>
              <a:t>Level</a:t>
            </a:r>
            <a:r>
              <a:rPr lang="en-GB" sz="3600" dirty="0">
                <a:effectLst>
                  <a:outerShdw blurRad="38100" dist="88900" dir="2700000" rotWithShape="0">
                    <a:srgbClr val="FFFFFF">
                      <a:alpha val="75000"/>
                    </a:srgbClr>
                  </a:outerShdw>
                </a:effectLst>
              </a:rPr>
              <a:t> 3</a:t>
            </a:r>
          </a:p>
          <a:p>
            <a:pPr>
              <a:defRPr sz="1800"/>
            </a:pPr>
            <a:r>
              <a:rPr lang="en-GB" sz="3200" dirty="0">
                <a:effectLst>
                  <a:outerShdw blurRad="38100" dist="88900" dir="2700000" rotWithShape="0">
                    <a:srgbClr val="FFFFFF">
                      <a:alpha val="75000"/>
                    </a:srgbClr>
                  </a:outerShdw>
                </a:effectLst>
              </a:rPr>
              <a:t>Planetarium Shows*</a:t>
            </a:r>
            <a:endParaRPr sz="2000" dirty="0">
              <a:effectLst>
                <a:outerShdw blurRad="38100" dist="88900" dir="2700000" rotWithShape="0">
                  <a:srgbClr val="FFFFFF">
                    <a:alpha val="75000"/>
                  </a:srgbClr>
                </a:outerShdw>
              </a:effectLst>
            </a:endParaRPr>
          </a:p>
        </p:txBody>
      </p:sp>
      <p:sp>
        <p:nvSpPr>
          <p:cNvPr id="81" name="Shape 81"/>
          <p:cNvSpPr/>
          <p:nvPr/>
        </p:nvSpPr>
        <p:spPr>
          <a:xfrm>
            <a:off x="8331062" y="4496663"/>
            <a:ext cx="2506743" cy="10414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400" cap="small">
                <a:effectLst>
                  <a:outerShdw blurRad="38100" dist="88900" dir="2700000" rotWithShape="0">
                    <a:srgbClr val="FFFFFF">
                      <a:alpha val="75000"/>
                    </a:srgbClr>
                  </a:outerShdw>
                </a:effectLst>
              </a:defRPr>
            </a:lvl1pPr>
          </a:lstStyle>
          <a:p>
            <a:pPr lvl="0">
              <a:defRPr sz="1800" cap="none">
                <a:effectLst/>
              </a:defRPr>
            </a:pPr>
            <a:r>
              <a:rPr sz="6400" cap="small" dirty="0">
                <a:effectLst>
                  <a:outerShdw blurRad="38100" dist="88900" dir="2700000" rotWithShape="0">
                    <a:srgbClr val="FFFFFF">
                      <a:alpha val="75000"/>
                    </a:srgbClr>
                  </a:outerShdw>
                </a:effectLst>
              </a:rPr>
              <a:t>Level 5</a:t>
            </a:r>
          </a:p>
        </p:txBody>
      </p:sp>
      <p:sp>
        <p:nvSpPr>
          <p:cNvPr id="82" name="Shape 82"/>
          <p:cNvSpPr/>
          <p:nvPr/>
        </p:nvSpPr>
        <p:spPr>
          <a:xfrm>
            <a:off x="10423382" y="11076982"/>
            <a:ext cx="2303515" cy="151836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n-GB" sz="4600" dirty="0"/>
              <a:t>Planetary</a:t>
            </a:r>
          </a:p>
          <a:p>
            <a:pPr lvl="0">
              <a:defRPr sz="1800"/>
            </a:pPr>
            <a:r>
              <a:rPr lang="en-GB" sz="4600" dirty="0"/>
              <a:t>Science</a:t>
            </a:r>
            <a:endParaRPr sz="4600" dirty="0"/>
          </a:p>
        </p:txBody>
      </p:sp>
      <p:sp>
        <p:nvSpPr>
          <p:cNvPr id="26" name="Shape 73">
            <a:extLst>
              <a:ext uri="{FF2B5EF4-FFF2-40B4-BE49-F238E27FC236}">
                <a16:creationId xmlns:a16="http://schemas.microsoft.com/office/drawing/2014/main" id="{0D08AECC-FD49-AC44-A877-D792FD17C498}"/>
              </a:ext>
            </a:extLst>
          </p:cNvPr>
          <p:cNvSpPr/>
          <p:nvPr/>
        </p:nvSpPr>
        <p:spPr>
          <a:xfrm>
            <a:off x="20236153" y="980274"/>
            <a:ext cx="127919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a:effectLst>
                  <a:outerShdw blurRad="38100" dist="88900" dir="2700000" rotWithShape="0">
                    <a:srgbClr val="FFFFFF">
                      <a:alpha val="75000"/>
                    </a:srgbClr>
                  </a:outerShdw>
                </a:effectLst>
              </a:defRPr>
            </a:lvl1pPr>
          </a:lstStyle>
          <a:p>
            <a:pPr>
              <a:defRPr sz="1800">
                <a:effectLst/>
              </a:defRPr>
            </a:pPr>
            <a:r>
              <a:rPr lang="en-GB" sz="2000" dirty="0"/>
              <a:t>Amateur</a:t>
            </a:r>
          </a:p>
          <a:p>
            <a:pPr>
              <a:defRPr sz="1800">
                <a:effectLst/>
              </a:defRPr>
            </a:pPr>
            <a:r>
              <a:rPr lang="en-GB" sz="2000" dirty="0"/>
              <a:t>Astronomy</a:t>
            </a:r>
            <a:endParaRPr sz="2000" dirty="0">
              <a:effectLst>
                <a:outerShdw blurRad="38100" dist="88900" dir="2700000" rotWithShape="0">
                  <a:srgbClr val="FFFFFF">
                    <a:alpha val="75000"/>
                  </a:srgbClr>
                </a:outerShdw>
              </a:effectLst>
            </a:endParaRPr>
          </a:p>
        </p:txBody>
      </p:sp>
      <p:sp>
        <p:nvSpPr>
          <p:cNvPr id="3" name="Rectangle 2">
            <a:extLst>
              <a:ext uri="{FF2B5EF4-FFF2-40B4-BE49-F238E27FC236}">
                <a16:creationId xmlns:a16="http://schemas.microsoft.com/office/drawing/2014/main" id="{09627EBD-5255-E94A-924C-91EC2216BA98}"/>
              </a:ext>
            </a:extLst>
          </p:cNvPr>
          <p:cNvSpPr/>
          <p:nvPr/>
        </p:nvSpPr>
        <p:spPr>
          <a:xfrm>
            <a:off x="7200905" y="11887200"/>
            <a:ext cx="2059641" cy="2438400"/>
          </a:xfrm>
          <a:prstGeom prst="rect">
            <a:avLst/>
          </a:prstGeom>
          <a:solidFill>
            <a:schemeClr val="accent2">
              <a:lumMod val="75000"/>
            </a:schemeClr>
          </a:solidFill>
          <a:ln w="114300" cap="flat">
            <a:solidFill>
              <a:schemeClr val="tx1"/>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16000" rtl="0" fontAlgn="auto" latinLnBrk="1" hangingPunct="0">
              <a:lnSpc>
                <a:spcPct val="100000"/>
              </a:lnSpc>
              <a:spcBef>
                <a:spcPts val="0"/>
              </a:spcBef>
              <a:spcAft>
                <a:spcPts val="0"/>
              </a:spcAft>
              <a:buClrTx/>
              <a:buSzTx/>
              <a:buFontTx/>
              <a:buNone/>
              <a:tabLst/>
            </a:pPr>
            <a:endParaRPr kumimoji="0" lang="en-US" sz="6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6" name="Straight Connector 5">
            <a:extLst>
              <a:ext uri="{FF2B5EF4-FFF2-40B4-BE49-F238E27FC236}">
                <a16:creationId xmlns:a16="http://schemas.microsoft.com/office/drawing/2014/main" id="{C47E2B2E-C840-2247-A58B-3272ECBB3515}"/>
              </a:ext>
            </a:extLst>
          </p:cNvPr>
          <p:cNvCxnSpPr>
            <a:cxnSpLocks/>
          </p:cNvCxnSpPr>
          <p:nvPr/>
        </p:nvCxnSpPr>
        <p:spPr>
          <a:xfrm>
            <a:off x="10258173" y="12872442"/>
            <a:ext cx="0" cy="1813365"/>
          </a:xfrm>
          <a:prstGeom prst="line">
            <a:avLst/>
          </a:prstGeom>
          <a:noFill/>
          <a:ln w="114300" cap="flat">
            <a:solidFill>
              <a:srgbClr val="000000"/>
            </a:solidFill>
            <a:prstDash val="solid"/>
            <a:miter lim="400000"/>
          </a:ln>
          <a:effectLst/>
        </p:spPr>
        <p:style>
          <a:lnRef idx="0">
            <a:scrgbClr r="0" g="0" b="0"/>
          </a:lnRef>
          <a:fillRef idx="0">
            <a:scrgbClr r="0" g="0" b="0"/>
          </a:fillRef>
          <a:effectRef idx="0">
            <a:scrgbClr r="0" g="0" b="0"/>
          </a:effectRef>
          <a:fontRef idx="none"/>
        </p:style>
      </p:cxnSp>
      <p:pic>
        <p:nvPicPr>
          <p:cNvPr id="7" name="Grafik 6">
            <a:extLst>
              <a:ext uri="{FF2B5EF4-FFF2-40B4-BE49-F238E27FC236}">
                <a16:creationId xmlns:a16="http://schemas.microsoft.com/office/drawing/2014/main" id="{BB6A6447-73F8-4172-83C0-3C9967DB62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766576" y="11968340"/>
            <a:ext cx="589750" cy="584213"/>
          </a:xfrm>
          <a:prstGeom prst="rect">
            <a:avLst/>
          </a:prstGeom>
        </p:spPr>
      </p:pic>
      <p:cxnSp>
        <p:nvCxnSpPr>
          <p:cNvPr id="32" name="Straight Connector 31">
            <a:extLst>
              <a:ext uri="{FF2B5EF4-FFF2-40B4-BE49-F238E27FC236}">
                <a16:creationId xmlns:a16="http://schemas.microsoft.com/office/drawing/2014/main" id="{045C746B-3678-3143-AEB4-107866FAA177}"/>
              </a:ext>
            </a:extLst>
          </p:cNvPr>
          <p:cNvCxnSpPr>
            <a:cxnSpLocks/>
          </p:cNvCxnSpPr>
          <p:nvPr/>
        </p:nvCxnSpPr>
        <p:spPr>
          <a:xfrm>
            <a:off x="9260546" y="12057246"/>
            <a:ext cx="0" cy="406400"/>
          </a:xfrm>
          <a:prstGeom prst="line">
            <a:avLst/>
          </a:prstGeom>
          <a:noFill/>
          <a:ln w="114300" cap="flat">
            <a:solidFill>
              <a:schemeClr val="bg1">
                <a:alpha val="75000"/>
              </a:schemeClr>
            </a:solidFill>
            <a:prstDash val="solid"/>
            <a:miter lim="400000"/>
          </a:ln>
          <a:effectLst/>
        </p:spPr>
        <p:style>
          <a:lnRef idx="0">
            <a:scrgbClr r="0" g="0" b="0"/>
          </a:lnRef>
          <a:fillRef idx="0">
            <a:scrgbClr r="0" g="0" b="0"/>
          </a:fillRef>
          <a:effectRef idx="0">
            <a:scrgbClr r="0" g="0" b="0"/>
          </a:effectRef>
          <a:fontRef idx="none"/>
        </p:style>
      </p:cxnSp>
      <p:sp>
        <p:nvSpPr>
          <p:cNvPr id="33" name="Shape 82">
            <a:extLst>
              <a:ext uri="{FF2B5EF4-FFF2-40B4-BE49-F238E27FC236}">
                <a16:creationId xmlns:a16="http://schemas.microsoft.com/office/drawing/2014/main" id="{38110960-E0AE-2B47-BB3E-845AB6B9A9C2}"/>
              </a:ext>
            </a:extLst>
          </p:cNvPr>
          <p:cNvSpPr/>
          <p:nvPr/>
        </p:nvSpPr>
        <p:spPr>
          <a:xfrm>
            <a:off x="7215577" y="12608880"/>
            <a:ext cx="2053446"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n-GB" sz="2800" dirty="0"/>
              <a:t>Constellation</a:t>
            </a:r>
          </a:p>
          <a:p>
            <a:pPr lvl="0">
              <a:defRPr sz="1800"/>
            </a:pPr>
            <a:r>
              <a:rPr lang="en-GB" sz="2800" dirty="0"/>
              <a:t>Installation</a:t>
            </a:r>
            <a:endParaRPr sz="2800" dirty="0"/>
          </a:p>
        </p:txBody>
      </p:sp>
      <p:sp>
        <p:nvSpPr>
          <p:cNvPr id="35" name="Shape 69">
            <a:extLst>
              <a:ext uri="{FF2B5EF4-FFF2-40B4-BE49-F238E27FC236}">
                <a16:creationId xmlns:a16="http://schemas.microsoft.com/office/drawing/2014/main" id="{F06E9C5A-AD8A-9D46-A1ED-2A165411879A}"/>
              </a:ext>
            </a:extLst>
          </p:cNvPr>
          <p:cNvSpPr/>
          <p:nvPr/>
        </p:nvSpPr>
        <p:spPr>
          <a:xfrm>
            <a:off x="947362" y="8832212"/>
            <a:ext cx="3703967" cy="18261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600">
                <a:effectLst>
                  <a:outerShdw blurRad="38100" dist="88900" dir="2700000" rotWithShape="0">
                    <a:srgbClr val="FFFFFF">
                      <a:alpha val="75000"/>
                    </a:srgbClr>
                  </a:outerShdw>
                </a:effectLst>
              </a:defRPr>
            </a:lvl1pPr>
          </a:lstStyle>
          <a:p>
            <a:pPr lvl="0">
              <a:defRPr sz="1800">
                <a:effectLst/>
              </a:defRPr>
            </a:pPr>
            <a:r>
              <a:rPr lang="en-GB" sz="5600" dirty="0">
                <a:effectLst/>
              </a:rPr>
              <a:t>Tactile Universe</a:t>
            </a:r>
            <a:endParaRPr sz="5600" dirty="0">
              <a:effectLst/>
            </a:endParaRPr>
          </a:p>
        </p:txBody>
      </p:sp>
      <p:sp>
        <p:nvSpPr>
          <p:cNvPr id="36" name="Shape 62">
            <a:extLst>
              <a:ext uri="{FF2B5EF4-FFF2-40B4-BE49-F238E27FC236}">
                <a16:creationId xmlns:a16="http://schemas.microsoft.com/office/drawing/2014/main" id="{E48B42C6-E516-DC40-AD3B-39C5873CF104}"/>
              </a:ext>
            </a:extLst>
          </p:cNvPr>
          <p:cNvSpPr/>
          <p:nvPr/>
        </p:nvSpPr>
        <p:spPr>
          <a:xfrm>
            <a:off x="16319040" y="14493123"/>
            <a:ext cx="5132919"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a:latin typeface="Avenir Next Regular"/>
                <a:ea typeface="Avenir Next Regular"/>
                <a:cs typeface="Avenir Next Regular"/>
                <a:sym typeface="Avenir Next Regular"/>
              </a:defRPr>
            </a:lvl1pPr>
          </a:lstStyle>
          <a:p>
            <a:pPr lvl="0">
              <a:defRPr sz="1800"/>
            </a:pPr>
            <a:r>
              <a:rPr lang="en-GB" sz="2400" dirty="0"/>
              <a:t>*Shows run every half hour and are about 20 minutes long. Last show is at 8:00 pm</a:t>
            </a:r>
            <a:r>
              <a:rPr sz="2400" dirty="0"/>
              <a:t>.</a:t>
            </a:r>
          </a:p>
        </p:txBody>
      </p:sp>
      <p:sp>
        <p:nvSpPr>
          <p:cNvPr id="38" name="Shape 82">
            <a:extLst>
              <a:ext uri="{FF2B5EF4-FFF2-40B4-BE49-F238E27FC236}">
                <a16:creationId xmlns:a16="http://schemas.microsoft.com/office/drawing/2014/main" id="{41C5EC80-31BA-B24E-A0ED-ECD34F90AB32}"/>
              </a:ext>
            </a:extLst>
          </p:cNvPr>
          <p:cNvSpPr/>
          <p:nvPr/>
        </p:nvSpPr>
        <p:spPr>
          <a:xfrm>
            <a:off x="7644417" y="14755708"/>
            <a:ext cx="4128872" cy="81047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GB" sz="4600" dirty="0"/>
              <a:t>To Astro-Crafts</a:t>
            </a:r>
          </a:p>
        </p:txBody>
      </p:sp>
      <p:cxnSp>
        <p:nvCxnSpPr>
          <p:cNvPr id="39" name="Straight Connector 38">
            <a:extLst>
              <a:ext uri="{FF2B5EF4-FFF2-40B4-BE49-F238E27FC236}">
                <a16:creationId xmlns:a16="http://schemas.microsoft.com/office/drawing/2014/main" id="{7F0F80A1-B33A-8949-B6BC-8EF1AA66AF9D}"/>
              </a:ext>
            </a:extLst>
          </p:cNvPr>
          <p:cNvCxnSpPr>
            <a:cxnSpLocks/>
          </p:cNvCxnSpPr>
          <p:nvPr/>
        </p:nvCxnSpPr>
        <p:spPr>
          <a:xfrm>
            <a:off x="9260546" y="12885934"/>
            <a:ext cx="0" cy="1813365"/>
          </a:xfrm>
          <a:prstGeom prst="line">
            <a:avLst/>
          </a:prstGeom>
          <a:noFill/>
          <a:ln w="1143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40" name="Rectangle 39">
            <a:extLst>
              <a:ext uri="{FF2B5EF4-FFF2-40B4-BE49-F238E27FC236}">
                <a16:creationId xmlns:a16="http://schemas.microsoft.com/office/drawing/2014/main" id="{903B0EF1-83BF-B747-A7FD-226997CDE84C}"/>
              </a:ext>
            </a:extLst>
          </p:cNvPr>
          <p:cNvSpPr/>
          <p:nvPr/>
        </p:nvSpPr>
        <p:spPr>
          <a:xfrm>
            <a:off x="9316244" y="11598685"/>
            <a:ext cx="904167" cy="3100614"/>
          </a:xfrm>
          <a:prstGeom prst="rect">
            <a:avLst/>
          </a:prstGeom>
          <a:solidFill>
            <a:srgbClr val="EBC787"/>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016000" rtl="0" fontAlgn="auto" latinLnBrk="1" hangingPunct="0">
              <a:lnSpc>
                <a:spcPct val="100000"/>
              </a:lnSpc>
              <a:spcBef>
                <a:spcPts val="0"/>
              </a:spcBef>
              <a:spcAft>
                <a:spcPts val="0"/>
              </a:spcAft>
              <a:buClrTx/>
              <a:buSzTx/>
              <a:buFontTx/>
              <a:buNone/>
              <a:tabLst/>
            </a:pPr>
            <a:endParaRPr kumimoji="0" lang="en-US" sz="6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 name="Down Arrow 4">
            <a:extLst>
              <a:ext uri="{FF2B5EF4-FFF2-40B4-BE49-F238E27FC236}">
                <a16:creationId xmlns:a16="http://schemas.microsoft.com/office/drawing/2014/main" id="{FEC07D21-A0F7-3948-9E80-A4606CF52596}"/>
              </a:ext>
            </a:extLst>
          </p:cNvPr>
          <p:cNvSpPr/>
          <p:nvPr/>
        </p:nvSpPr>
        <p:spPr>
          <a:xfrm>
            <a:off x="9497950" y="14004006"/>
            <a:ext cx="484620" cy="802001"/>
          </a:xfrm>
          <a:prstGeom prst="downArrow">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16000" rtl="0" fontAlgn="auto" latinLnBrk="1" hangingPunct="0">
              <a:lnSpc>
                <a:spcPct val="100000"/>
              </a:lnSpc>
              <a:spcBef>
                <a:spcPts val="0"/>
              </a:spcBef>
              <a:spcAft>
                <a:spcPts val="0"/>
              </a:spcAft>
              <a:buClrTx/>
              <a:buSzTx/>
              <a:buFontTx/>
              <a:buNone/>
              <a:tabLst/>
            </a:pPr>
            <a:endParaRPr kumimoji="0" lang="en-US" sz="6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1016000" rtl="0" fontAlgn="auto" latinLnBrk="1" hangingPunct="0">
          <a:lnSpc>
            <a:spcPct val="100000"/>
          </a:lnSpc>
          <a:spcBef>
            <a:spcPts val="0"/>
          </a:spcBef>
          <a:spcAft>
            <a:spcPts val="0"/>
          </a:spcAft>
          <a:buClrTx/>
          <a:buSzTx/>
          <a:buFontTx/>
          <a:buNone/>
          <a:tabLst/>
          <a:defRPr kumimoji="0" sz="6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39800" rtl="0" fontAlgn="auto" latinLnBrk="1" hangingPunct="0">
          <a:lnSpc>
            <a:spcPct val="100000"/>
          </a:lnSpc>
          <a:spcBef>
            <a:spcPts val="0"/>
          </a:spcBef>
          <a:spcAft>
            <a:spcPts val="0"/>
          </a:spcAft>
          <a:buClrTx/>
          <a:buSzTx/>
          <a:buFontTx/>
          <a:buNone/>
          <a:tabLst/>
          <a:defRPr kumimoji="0" sz="6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1016000" rtl="0" fontAlgn="auto" latinLnBrk="1" hangingPunct="0">
          <a:lnSpc>
            <a:spcPct val="100000"/>
          </a:lnSpc>
          <a:spcBef>
            <a:spcPts val="0"/>
          </a:spcBef>
          <a:spcAft>
            <a:spcPts val="0"/>
          </a:spcAft>
          <a:buClrTx/>
          <a:buSzTx/>
          <a:buFontTx/>
          <a:buNone/>
          <a:tabLst/>
          <a:defRPr kumimoji="0" sz="6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39800" rtl="0" fontAlgn="auto" latinLnBrk="1" hangingPunct="0">
          <a:lnSpc>
            <a:spcPct val="100000"/>
          </a:lnSpc>
          <a:spcBef>
            <a:spcPts val="0"/>
          </a:spcBef>
          <a:spcAft>
            <a:spcPts val="0"/>
          </a:spcAft>
          <a:buClrTx/>
          <a:buSzTx/>
          <a:buFontTx/>
          <a:buNone/>
          <a:tabLst/>
          <a:defRPr kumimoji="0" sz="6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TotalTime>
  <Words>521</Words>
  <Application>Microsoft Macintosh PowerPoint</Application>
  <PresentationFormat>Custom</PresentationFormat>
  <Paragraphs>99</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Avenir Next Regular</vt:lpstr>
      <vt:lpstr>Futura</vt:lpstr>
      <vt:lpstr>Gill Sans</vt:lpstr>
      <vt:lpstr>Helvetica</vt:lpstr>
      <vt:lpstr>Helvetica Neue</vt:lpstr>
      <vt:lpstr>Lucida Grande</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25</cp:revision>
  <cp:lastPrinted>2020-01-16T16:12:57Z</cp:lastPrinted>
  <dcterms:modified xsi:type="dcterms:W3CDTF">2020-01-22T12:24:02Z</dcterms:modified>
</cp:coreProperties>
</file>