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handoutMasterIdLst>
    <p:handoutMasterId r:id="rId76"/>
  </p:handoutMasterIdLst>
  <p:sldIdLst>
    <p:sldId id="256" r:id="rId2"/>
    <p:sldId id="282" r:id="rId3"/>
    <p:sldId id="301" r:id="rId4"/>
    <p:sldId id="311" r:id="rId5"/>
    <p:sldId id="312" r:id="rId6"/>
    <p:sldId id="283" r:id="rId7"/>
    <p:sldId id="317" r:id="rId8"/>
    <p:sldId id="300" r:id="rId9"/>
    <p:sldId id="313" r:id="rId10"/>
    <p:sldId id="314" r:id="rId11"/>
    <p:sldId id="315" r:id="rId12"/>
    <p:sldId id="316" r:id="rId13"/>
    <p:sldId id="287" r:id="rId14"/>
    <p:sldId id="297" r:id="rId15"/>
    <p:sldId id="293" r:id="rId16"/>
    <p:sldId id="303" r:id="rId17"/>
    <p:sldId id="348" r:id="rId18"/>
    <p:sldId id="349" r:id="rId19"/>
    <p:sldId id="350" r:id="rId20"/>
    <p:sldId id="351" r:id="rId21"/>
    <p:sldId id="352" r:id="rId22"/>
    <p:sldId id="353" r:id="rId23"/>
    <p:sldId id="290" r:id="rId24"/>
    <p:sldId id="291" r:id="rId25"/>
    <p:sldId id="365" r:id="rId26"/>
    <p:sldId id="364" r:id="rId27"/>
    <p:sldId id="359" r:id="rId28"/>
    <p:sldId id="360" r:id="rId29"/>
    <p:sldId id="292" r:id="rId30"/>
    <p:sldId id="296" r:id="rId31"/>
    <p:sldId id="356" r:id="rId32"/>
    <p:sldId id="319" r:id="rId33"/>
    <p:sldId id="295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8" r:id="rId42"/>
    <p:sldId id="327" r:id="rId43"/>
    <p:sldId id="329" r:id="rId44"/>
    <p:sldId id="339" r:id="rId45"/>
    <p:sldId id="330" r:id="rId46"/>
    <p:sldId id="338" r:id="rId47"/>
    <p:sldId id="332" r:id="rId48"/>
    <p:sldId id="333" r:id="rId49"/>
    <p:sldId id="334" r:id="rId50"/>
    <p:sldId id="335" r:id="rId51"/>
    <p:sldId id="336" r:id="rId52"/>
    <p:sldId id="337" r:id="rId53"/>
    <p:sldId id="304" r:id="rId54"/>
    <p:sldId id="259" r:id="rId55"/>
    <p:sldId id="368" r:id="rId56"/>
    <p:sldId id="347" r:id="rId57"/>
    <p:sldId id="302" r:id="rId58"/>
    <p:sldId id="268" r:id="rId59"/>
    <p:sldId id="288" r:id="rId60"/>
    <p:sldId id="318" r:id="rId61"/>
    <p:sldId id="358" r:id="rId62"/>
    <p:sldId id="305" r:id="rId63"/>
    <p:sldId id="284" r:id="rId64"/>
    <p:sldId id="285" r:id="rId65"/>
    <p:sldId id="294" r:id="rId66"/>
    <p:sldId id="306" r:id="rId67"/>
    <p:sldId id="366" r:id="rId68"/>
    <p:sldId id="367" r:id="rId69"/>
    <p:sldId id="357" r:id="rId70"/>
    <p:sldId id="361" r:id="rId71"/>
    <p:sldId id="342" r:id="rId72"/>
    <p:sldId id="344" r:id="rId73"/>
    <p:sldId id="346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4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image" Target="../media/image9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92BE0-53C4-CB49-859F-FBDBFE54C312}" type="datetimeFigureOut">
              <a:rPr lang="en-US" smtClean="0"/>
              <a:t>5/7/2013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79BE4-812C-AC4B-94A9-D50A7ED51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001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1D056-8862-3244-A303-4E7829C8B3C2}" type="datetimeFigureOut">
              <a:rPr lang="en-US" smtClean="0"/>
              <a:t>5/7/2013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E4623-2B50-974A-BECD-5D3C161E0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090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-1" y="1756788"/>
            <a:ext cx="8118769" cy="4227153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5" name="Snip Single Corner Rectangle 14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ardrop 12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540221"/>
            <a:ext cx="5867400" cy="2843086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67879CF-99D7-194E-8AA5-C2E73895198B}" type="datetime1">
              <a:rPr lang="en-US" smtClean="0"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9C8CD7B4-0DB6-BD4E-9D9B-4E7581DE8AF7}" type="datetime1">
              <a:rPr lang="en-US" smtClean="0"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2485424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52029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8725-9157-CD46-B531-7035DDD33F5A}" type="datetime1">
              <a:rPr lang="en-US" smtClean="0"/>
              <a:t>5/7/2013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9600" y="6248400"/>
            <a:ext cx="5334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19371D3E-5A18-49EB-AD2A-429AF16575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8624-2CD7-574B-B785-E606375D171A}" type="datetime1">
              <a:rPr lang="en-US" smtClean="0"/>
              <a:t>5/7/2013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63F7-6A84-CD4C-A8E2-883DD2965B6F}" type="datetime1">
              <a:rPr lang="en-US" smtClean="0"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81A0-15A9-2543-9871-B847520DAC00}" type="datetime1">
              <a:rPr lang="en-US" smtClean="0"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257905"/>
            <a:ext cx="8686800" cy="5358047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83455"/>
            <a:ext cx="8686800" cy="1005115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D337B-0D4C-C743-BCC1-A1D19546A56B}" type="datetime1">
              <a:rPr lang="en-US" smtClean="0"/>
              <a:t>5/7/2013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3845" y="6196360"/>
            <a:ext cx="5334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19371D3E-5A18-49EB-AD2A-429AF165759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8E9E532-9696-7342-AFD5-576E4E808582}" type="datetime1">
              <a:rPr lang="en-US" smtClean="0"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13D7851-2CA6-F64F-8519-F30214651DC1}" type="datetime1">
              <a:rPr lang="en-US" smtClean="0"/>
              <a:t>5/7/2013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2FE6-CEB9-D24D-85E6-1EFFF896567F}" type="datetime1">
              <a:rPr lang="en-US" smtClean="0"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FF3F8-2CA4-1748-BB69-5C527161460B}" type="datetime1">
              <a:rPr lang="en-US" smtClean="0"/>
              <a:t>5/7/2013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0B4F8-C9C6-4A4B-9E87-996361FE8F9A}" type="datetime1">
              <a:rPr lang="en-US" smtClean="0"/>
              <a:t>5/7/2013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4189-E9E2-CB45-B7E0-FB0D38CABA5A}" type="datetime1">
              <a:rPr lang="en-US" smtClean="0"/>
              <a:t>5/7/2013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FE1ECA3C-DFD1-F84A-BAF2-9825E31F9FBE}" type="datetime1">
              <a:rPr lang="en-US" smtClean="0"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199073"/>
            <a:ext cx="7583488" cy="75645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524" y="1257904"/>
            <a:ext cx="8224761" cy="4699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F5DAB2A-FAC4-CE46-8D45-67A61DF9E5AA}" type="datetime1">
              <a:rPr lang="en-US" smtClean="0"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charset="2"/>
        <a:buChar char="Ø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Courier New"/>
        <a:buChar char="o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7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pn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9.pn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50.png"/><Relationship Id="rId9" Type="http://schemas.openxmlformats.org/officeDocument/2006/relationships/oleObject" Target="../embeddings/oleObject10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3.emf"/><Relationship Id="rId7" Type="http://schemas.openxmlformats.org/officeDocument/2006/relationships/image" Target="../media/image6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7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3.pn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.emf"/><Relationship Id="rId5" Type="http://schemas.openxmlformats.org/officeDocument/2006/relationships/image" Target="../media/image9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7" Type="http://schemas.openxmlformats.org/officeDocument/2006/relationships/image" Target="../media/image9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95.emf"/><Relationship Id="rId4" Type="http://schemas.openxmlformats.org/officeDocument/2006/relationships/oleObject" Target="../embeddings/oleObject14.bin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4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0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021441"/>
            <a:ext cx="5867400" cy="289719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103154"/>
                </a:solidFill>
              </a:rPr>
              <a:t>Understanding the Strong Interaction at the </a:t>
            </a:r>
            <a:r>
              <a:rPr lang="en-US" dirty="0" smtClean="0">
                <a:solidFill>
                  <a:srgbClr val="103154"/>
                </a:solidFill>
              </a:rPr>
              <a:t>LHC: </a:t>
            </a:r>
            <a:r>
              <a:rPr lang="en-US" dirty="0">
                <a:solidFill>
                  <a:srgbClr val="103154"/>
                </a:solidFill>
              </a:rPr>
              <a:t>a </a:t>
            </a:r>
            <a:r>
              <a:rPr lang="en-US" dirty="0" smtClean="0">
                <a:solidFill>
                  <a:srgbClr val="103154"/>
                </a:solidFill>
              </a:rPr>
              <a:t>Key </a:t>
            </a:r>
            <a:r>
              <a:rPr lang="en-US" dirty="0">
                <a:solidFill>
                  <a:srgbClr val="103154"/>
                </a:solidFill>
              </a:rPr>
              <a:t>for </a:t>
            </a:r>
            <a:r>
              <a:rPr lang="en-US" dirty="0" smtClean="0">
                <a:solidFill>
                  <a:srgbClr val="103154"/>
                </a:solidFill>
              </a:rPr>
              <a:t>Finding New Physics</a:t>
            </a:r>
            <a:endParaRPr lang="en-US" b="1" dirty="0">
              <a:solidFill>
                <a:srgbClr val="10315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79520"/>
            <a:ext cx="5867400" cy="890975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Pierre-Hugues Beauchemin</a:t>
            </a:r>
          </a:p>
          <a:p>
            <a:r>
              <a:rPr lang="en-US" sz="2300" dirty="0" smtClean="0">
                <a:solidFill>
                  <a:srgbClr val="103154"/>
                </a:solidFill>
              </a:rPr>
              <a:t>Tufts University</a:t>
            </a:r>
            <a:endParaRPr lang="en-US" sz="2300" dirty="0">
              <a:solidFill>
                <a:srgbClr val="10315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18" y="4347205"/>
            <a:ext cx="1356838" cy="1356838"/>
          </a:xfrm>
          <a:prstGeom prst="rect">
            <a:avLst/>
          </a:prstGeom>
        </p:spPr>
      </p:pic>
      <p:pic>
        <p:nvPicPr>
          <p:cNvPr id="5" name="Picture 17" descr="ATLAS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169" y="2172265"/>
            <a:ext cx="1120775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68132" y="6413841"/>
            <a:ext cx="48104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HEP Seminar, Oxford University   07/05/2013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5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Need for precision (II)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It is important to optimize the precision on the theory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Improve sensitivity to new physics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Better precision measurements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Better limits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75" y="2968416"/>
            <a:ext cx="3733800" cy="284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169" y="2788465"/>
            <a:ext cx="4434372" cy="30542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663" y="5912743"/>
            <a:ext cx="7916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E.g.: Is the excess in </a:t>
            </a:r>
            <a:r>
              <a:rPr lang="en-US" sz="2000" b="1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gg</a:t>
            </a:r>
            <a:r>
              <a:rPr lang="en-US" sz="2000" b="1" dirty="0" smtClean="0">
                <a:solidFill>
                  <a:srgbClr val="008000"/>
                </a:solidFill>
              </a:rPr>
              <a:t>-channel over SM Higgs expectations (</a:t>
            </a:r>
            <a:r>
              <a:rPr lang="en-US" sz="2000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2000" b="1" dirty="0" smtClean="0">
                <a:solidFill>
                  <a:srgbClr val="008000"/>
                </a:solidFill>
              </a:rPr>
              <a:t>&gt;1) real</a:t>
            </a:r>
            <a:r>
              <a:rPr lang="en-US" sz="2000" b="1" dirty="0">
                <a:solidFill>
                  <a:srgbClr val="008000"/>
                </a:solidFill>
              </a:rPr>
              <a:t>,</a:t>
            </a:r>
            <a:r>
              <a:rPr lang="en-US" sz="2000" b="1" dirty="0" smtClean="0">
                <a:solidFill>
                  <a:srgbClr val="008000"/>
                </a:solidFill>
              </a:rPr>
              <a:t> </a:t>
            </a:r>
          </a:p>
          <a:p>
            <a:pPr algn="ctr"/>
            <a:r>
              <a:rPr lang="en-US" sz="2000" b="1" dirty="0">
                <a:solidFill>
                  <a:srgbClr val="008000"/>
                </a:solidFill>
              </a:rPr>
              <a:t>instrumental or the effect </a:t>
            </a:r>
            <a:r>
              <a:rPr lang="en-US" sz="2000" b="1" dirty="0" smtClean="0">
                <a:solidFill>
                  <a:srgbClr val="008000"/>
                </a:solidFill>
              </a:rPr>
              <a:t>of limited predictions???</a:t>
            </a:r>
            <a:endParaRPr lang="en-US" sz="2000" b="1" dirty="0">
              <a:solidFill>
                <a:srgbClr val="660066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070275" y="5198421"/>
            <a:ext cx="4602010" cy="511419"/>
          </a:xfrm>
          <a:prstGeom prst="ellipse">
            <a:avLst/>
          </a:prstGeom>
          <a:solidFill>
            <a:schemeClr val="accent1">
              <a:shade val="80000"/>
              <a:lumMod val="9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9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Need for precision (III)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624" y="1257904"/>
            <a:ext cx="8454319" cy="4699143"/>
          </a:xfrm>
        </p:spPr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Precision measurements can provide very useful information about new physics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dirty="0" smtClean="0">
                <a:solidFill>
                  <a:srgbClr val="008000"/>
                </a:solidFill>
              </a:rPr>
              <a:t>For example, LEP electroweak parameters and </a:t>
            </a:r>
            <a:r>
              <a:rPr lang="en-US" dirty="0" err="1" smtClean="0">
                <a:solidFill>
                  <a:srgbClr val="008000"/>
                </a:solidFill>
              </a:rPr>
              <a:t>Tevatron</a:t>
            </a:r>
            <a:r>
              <a:rPr lang="en-US" dirty="0" smtClean="0">
                <a:solidFill>
                  <a:srgbClr val="008000"/>
                </a:solidFill>
              </a:rPr>
              <a:t> top-quark and W-boson masses precision measurements got the right Higgs mass!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524" y="3309708"/>
            <a:ext cx="3249472" cy="3251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615" y="3309708"/>
            <a:ext cx="4600328" cy="29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7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Need for precision (IV)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524" y="1257904"/>
            <a:ext cx="8412226" cy="5166279"/>
          </a:xfrm>
        </p:spPr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While the Higgs-like particle discovered last Summer is not fully understood yet, its discovery wasn’t compromised by the precision of the theoretical predictions underlying the analysis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Resonances are robust signal with very little use of theoretical modeling</a:t>
            </a:r>
          </a:p>
          <a:p>
            <a:r>
              <a:rPr lang="en-US" dirty="0" smtClean="0">
                <a:solidFill>
                  <a:srgbClr val="103154"/>
                </a:solidFill>
              </a:rPr>
              <a:t>A large spectrum of future measurements or of potential new physics discovery won’t benefit from such robustness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Non-resonant new physics signal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E.g. Dark Matter</a:t>
            </a:r>
            <a:endParaRPr lang="en-US" dirty="0">
              <a:solidFill>
                <a:srgbClr val="008000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Coupling measurements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E.g.: Uncertainty of ~10% on </a:t>
            </a:r>
            <a:r>
              <a:rPr lang="en-US" dirty="0" err="1" smtClean="0">
                <a:solidFill>
                  <a:srgbClr val="008000"/>
                </a:solidFill>
              </a:rPr>
              <a:t>ttbar</a:t>
            </a:r>
            <a:r>
              <a:rPr lang="en-US" dirty="0" smtClean="0">
                <a:solidFill>
                  <a:srgbClr val="008000"/>
                </a:solidFill>
              </a:rPr>
              <a:t> x-sect </a:t>
            </a:r>
            <a:r>
              <a:rPr lang="en-US" dirty="0" err="1" smtClean="0">
                <a:solidFill>
                  <a:srgbClr val="008000"/>
                </a:solidFill>
              </a:rPr>
              <a:t>vs</a:t>
            </a:r>
            <a:r>
              <a:rPr lang="en-US" dirty="0" smtClean="0">
                <a:solidFill>
                  <a:srgbClr val="008000"/>
                </a:solidFill>
              </a:rPr>
              <a:t> ~1.3% for </a:t>
            </a:r>
            <a:r>
              <a:rPr lang="en-US" dirty="0" err="1" smtClean="0">
                <a:solidFill>
                  <a:srgbClr val="008000"/>
                </a:solidFill>
              </a:rPr>
              <a:t>M</a:t>
            </a:r>
            <a:r>
              <a:rPr lang="en-US" baseline="-25000" dirty="0" err="1" smtClean="0">
                <a:solidFill>
                  <a:srgbClr val="008000"/>
                </a:solidFill>
              </a:rPr>
              <a:t>top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</a:p>
          <a:p>
            <a:pPr lvl="1">
              <a:spcBef>
                <a:spcPts val="1800"/>
              </a:spcBef>
              <a:buClr>
                <a:srgbClr val="FF0000"/>
              </a:buClr>
              <a:buFont typeface="Wingdings" charset="0"/>
              <a:buChar char="è"/>
            </a:pP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N</a:t>
            </a:r>
            <a:r>
              <a:rPr lang="en-US" sz="2400" dirty="0" smtClean="0">
                <a:solidFill>
                  <a:srgbClr val="FF0000"/>
                </a:solidFill>
              </a:rPr>
              <a:t>eed for precision</a:t>
            </a:r>
          </a:p>
          <a:p>
            <a:pPr lvl="1">
              <a:spcBef>
                <a:spcPts val="1800"/>
              </a:spcBef>
              <a:buClr>
                <a:srgbClr val="FF0000"/>
              </a:buClr>
              <a:buFont typeface="Wingdings" charset="0"/>
              <a:buChar char="è"/>
            </a:pPr>
            <a:r>
              <a:rPr lang="en-US" sz="2400" dirty="0" smtClean="0">
                <a:solidFill>
                  <a:srgbClr val="FF0000"/>
                </a:solidFill>
              </a:rPr>
              <a:t>Need for a better understanding of QCD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07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Studying QCD at the LHC (I)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524" y="1296004"/>
            <a:ext cx="8422254" cy="5282596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103154"/>
                </a:solidFill>
              </a:rPr>
              <a:t>What can we learn at the LHC that we haven’t learned at the </a:t>
            </a:r>
            <a:r>
              <a:rPr lang="en-US" dirty="0" err="1" smtClean="0">
                <a:solidFill>
                  <a:srgbClr val="103154"/>
                </a:solidFill>
              </a:rPr>
              <a:t>Tevatron</a:t>
            </a:r>
            <a:r>
              <a:rPr lang="en-US" dirty="0" smtClean="0">
                <a:solidFill>
                  <a:srgbClr val="103154"/>
                </a:solidFill>
              </a:rPr>
              <a:t>?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Higher center of mass energy</a:t>
            </a:r>
          </a:p>
          <a:p>
            <a:pPr lvl="2">
              <a:buClrTx/>
              <a:buFont typeface="Lucida Grande"/>
              <a:buChar char="⇒"/>
            </a:pPr>
            <a:r>
              <a:rPr lang="en-US" dirty="0" smtClean="0">
                <a:solidFill>
                  <a:srgbClr val="008000"/>
                </a:solidFill>
              </a:rPr>
              <a:t>Higher jet P</a:t>
            </a:r>
            <a:r>
              <a:rPr lang="en-US" baseline="-25000" dirty="0" smtClean="0">
                <a:solidFill>
                  <a:srgbClr val="008000"/>
                </a:solidFill>
              </a:rPr>
              <a:t>T</a:t>
            </a:r>
            <a:r>
              <a:rPr lang="en-US" dirty="0" smtClean="0">
                <a:solidFill>
                  <a:srgbClr val="008000"/>
                </a:solidFill>
              </a:rPr>
              <a:t> reach</a:t>
            </a:r>
          </a:p>
          <a:p>
            <a:pPr lvl="2">
              <a:buClrTx/>
              <a:buFont typeface="Lucida Grande"/>
              <a:buChar char="⇒"/>
            </a:pPr>
            <a:r>
              <a:rPr lang="en-US" dirty="0" smtClean="0">
                <a:solidFill>
                  <a:srgbClr val="008000"/>
                </a:solidFill>
              </a:rPr>
              <a:t>More </a:t>
            </a:r>
            <a:r>
              <a:rPr lang="en-US" dirty="0" err="1" smtClean="0">
                <a:solidFill>
                  <a:srgbClr val="008000"/>
                </a:solidFill>
              </a:rPr>
              <a:t>parton</a:t>
            </a:r>
            <a:r>
              <a:rPr lang="en-US" dirty="0" smtClean="0">
                <a:solidFill>
                  <a:srgbClr val="008000"/>
                </a:solidFill>
              </a:rPr>
              <a:t> radiation</a:t>
            </a:r>
          </a:p>
          <a:p>
            <a:pPr lvl="2">
              <a:buClrTx/>
              <a:buFont typeface="Lucida Grande"/>
              <a:buChar char="⇒"/>
            </a:pPr>
            <a:r>
              <a:rPr lang="en-US" dirty="0" smtClean="0">
                <a:solidFill>
                  <a:srgbClr val="008000"/>
                </a:solidFill>
              </a:rPr>
              <a:t>Higher jet multiplicity</a:t>
            </a:r>
          </a:p>
          <a:p>
            <a:pPr lvl="2">
              <a:buClrTx/>
              <a:buFont typeface="Lucida Grande"/>
              <a:buChar char="⇒"/>
            </a:pPr>
            <a:r>
              <a:rPr lang="en-US" dirty="0" smtClean="0">
                <a:solidFill>
                  <a:srgbClr val="008000"/>
                </a:solidFill>
              </a:rPr>
              <a:t>Different PDF regime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Involve different type of </a:t>
            </a:r>
            <a:r>
              <a:rPr lang="en-US" dirty="0" err="1">
                <a:solidFill>
                  <a:srgbClr val="0000FF"/>
                </a:solidFill>
              </a:rPr>
              <a:t>parton</a:t>
            </a:r>
            <a:endParaRPr lang="en-US" dirty="0">
              <a:solidFill>
                <a:srgbClr val="0000FF"/>
              </a:solidFill>
            </a:endParaRPr>
          </a:p>
          <a:p>
            <a:pPr lvl="2">
              <a:buClrTx/>
              <a:buFont typeface="Lucida Grande"/>
              <a:buChar char="⇒"/>
            </a:pPr>
            <a:r>
              <a:rPr lang="en-US" dirty="0">
                <a:solidFill>
                  <a:srgbClr val="008000"/>
                </a:solidFill>
              </a:rPr>
              <a:t>Different mixture of final state quark and gluons</a:t>
            </a:r>
          </a:p>
          <a:p>
            <a:pPr lvl="2">
              <a:buClrTx/>
              <a:buFont typeface="Lucida Grande"/>
              <a:buChar char="⇒"/>
            </a:pPr>
            <a:r>
              <a:rPr lang="en-US" dirty="0">
                <a:solidFill>
                  <a:srgbClr val="008000"/>
                </a:solidFill>
              </a:rPr>
              <a:t>Different colliding </a:t>
            </a:r>
            <a:r>
              <a:rPr lang="en-US" dirty="0" err="1">
                <a:solidFill>
                  <a:srgbClr val="008000"/>
                </a:solidFill>
              </a:rPr>
              <a:t>partons</a:t>
            </a:r>
            <a:r>
              <a:rPr lang="en-US" dirty="0">
                <a:solidFill>
                  <a:srgbClr val="008000"/>
                </a:solidFill>
              </a:rPr>
              <a:t> (</a:t>
            </a:r>
            <a:r>
              <a:rPr lang="en-US" dirty="0" err="1">
                <a:solidFill>
                  <a:srgbClr val="008000"/>
                </a:solidFill>
              </a:rPr>
              <a:t>pp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vs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ppbar</a:t>
            </a:r>
            <a:r>
              <a:rPr lang="en-US" dirty="0">
                <a:solidFill>
                  <a:srgbClr val="008000"/>
                </a:solidFill>
              </a:rPr>
              <a:t>)</a:t>
            </a:r>
          </a:p>
          <a:p>
            <a:pPr lvl="2">
              <a:buClrTx/>
              <a:buFont typeface="Lucida Grande"/>
              <a:buChar char="⇒"/>
            </a:pPr>
            <a:r>
              <a:rPr lang="en-US" dirty="0">
                <a:solidFill>
                  <a:srgbClr val="008000"/>
                </a:solidFill>
              </a:rPr>
              <a:t>Processes with heavy flavor in initial state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New experiments</a:t>
            </a:r>
          </a:p>
          <a:p>
            <a:pPr lvl="2">
              <a:buClrTx/>
              <a:buFont typeface="Lucida Grande"/>
              <a:buChar char="⇒"/>
            </a:pPr>
            <a:r>
              <a:rPr lang="en-US" dirty="0" smtClean="0">
                <a:solidFill>
                  <a:srgbClr val="008000"/>
                </a:solidFill>
              </a:rPr>
              <a:t>Larger acceptance (</a:t>
            </a:r>
            <a:r>
              <a:rPr lang="en-US" dirty="0" err="1" smtClean="0">
                <a:solidFill>
                  <a:srgbClr val="008000"/>
                </a:solidFill>
              </a:rPr>
              <a:t>eg</a:t>
            </a:r>
            <a:r>
              <a:rPr lang="en-US" dirty="0" smtClean="0">
                <a:solidFill>
                  <a:srgbClr val="008000"/>
                </a:solidFill>
              </a:rPr>
              <a:t>: forward jets)</a:t>
            </a:r>
          </a:p>
          <a:p>
            <a:pPr lvl="2">
              <a:buClrTx/>
              <a:buFont typeface="Lucida Grande"/>
              <a:buChar char="⇒"/>
            </a:pPr>
            <a:r>
              <a:rPr lang="en-US" dirty="0" smtClean="0">
                <a:solidFill>
                  <a:srgbClr val="008000"/>
                </a:solidFill>
              </a:rPr>
              <a:t>More statistics</a:t>
            </a:r>
          </a:p>
          <a:p>
            <a:pPr lvl="2">
              <a:buClrTx/>
              <a:buFont typeface="Lucida Grande"/>
              <a:buChar char="⇒"/>
            </a:pPr>
            <a:r>
              <a:rPr lang="en-US" dirty="0" smtClean="0">
                <a:solidFill>
                  <a:srgbClr val="008000"/>
                </a:solidFill>
              </a:rPr>
              <a:t>Better precision to test higher order effects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218" y="1604628"/>
            <a:ext cx="3795610" cy="24648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68280" y="4032765"/>
            <a:ext cx="182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From J. Campbell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107" y="4394647"/>
            <a:ext cx="2381994" cy="18276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0935" y="5942471"/>
            <a:ext cx="1936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~30% @ LHC   </a:t>
            </a:r>
            <a:r>
              <a:rPr lang="en-US" b="1" dirty="0" err="1" smtClean="0">
                <a:solidFill>
                  <a:srgbClr val="FF6600"/>
                </a:solidFill>
              </a:rPr>
              <a:t>vs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~10% @ </a:t>
            </a:r>
            <a:r>
              <a:rPr lang="en-US" b="1" dirty="0" err="1" smtClean="0">
                <a:solidFill>
                  <a:srgbClr val="FF6600"/>
                </a:solidFill>
              </a:rPr>
              <a:t>Tevatron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13</a:t>
            </a:fld>
            <a:endParaRPr lang="en-US"/>
          </a:p>
        </p:txBody>
      </p:sp>
      <p:sp>
        <p:nvSpPr>
          <p:cNvPr id="9" name="Right Brace 8"/>
          <p:cNvSpPr/>
          <p:nvPr/>
        </p:nvSpPr>
        <p:spPr>
          <a:xfrm>
            <a:off x="3543900" y="2407224"/>
            <a:ext cx="398689" cy="121227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57355" y="2510602"/>
            <a:ext cx="12550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6600"/>
                </a:solidFill>
              </a:rPr>
              <a:t>Also true 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</a:rPr>
              <a:t>for coming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</a:rPr>
              <a:t>14 </a:t>
            </a:r>
            <a:r>
              <a:rPr lang="en-US" b="1" dirty="0" err="1" smtClean="0">
                <a:solidFill>
                  <a:srgbClr val="FF6600"/>
                </a:solidFill>
              </a:rPr>
              <a:t>TeV</a:t>
            </a:r>
            <a:endParaRPr lang="en-US" b="1" dirty="0" smtClean="0">
              <a:solidFill>
                <a:srgbClr val="FF6600"/>
              </a:solidFill>
            </a:endParaRPr>
          </a:p>
          <a:p>
            <a:pPr algn="ctr"/>
            <a:r>
              <a:rPr lang="en-US" b="1" dirty="0" smtClean="0">
                <a:solidFill>
                  <a:srgbClr val="FF6600"/>
                </a:solidFill>
              </a:rPr>
              <a:t>LHC runs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4200" y="6144567"/>
            <a:ext cx="3929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400" b="1" dirty="0" smtClean="0">
                <a:solidFill>
                  <a:srgbClr val="FF0000"/>
                </a:solidFill>
              </a:rPr>
              <a:t>Good complementarity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82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Studying QCD at the LHC (II)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299" y="1257904"/>
            <a:ext cx="8755945" cy="560009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solidFill>
                  <a:srgbClr val="103154"/>
                </a:solidFill>
              </a:rPr>
              <a:t>Particularly interesting to probe QCD </a:t>
            </a:r>
            <a:r>
              <a:rPr lang="en-US" sz="2400" dirty="0">
                <a:solidFill>
                  <a:srgbClr val="103154"/>
                </a:solidFill>
              </a:rPr>
              <a:t>with </a:t>
            </a:r>
            <a:r>
              <a:rPr lang="en-US" sz="2400" dirty="0" smtClean="0">
                <a:solidFill>
                  <a:srgbClr val="103154"/>
                </a:solidFill>
              </a:rPr>
              <a:t>events involving vector bosons?</a:t>
            </a:r>
            <a:endParaRPr lang="en-US" sz="2400" dirty="0">
              <a:solidFill>
                <a:srgbClr val="103154"/>
              </a:solidFill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W and Z are very well understood (lepton efficiencies, backgrounds, etc.) </a:t>
            </a:r>
          </a:p>
          <a:p>
            <a:pPr lvl="2"/>
            <a:r>
              <a:rPr lang="en-US" sz="1900" dirty="0" smtClean="0">
                <a:solidFill>
                  <a:srgbClr val="008000"/>
                </a:solidFill>
              </a:rPr>
              <a:t>Very powerful for jet calibration and study of other detector effects</a:t>
            </a:r>
            <a:endParaRPr lang="en-US" sz="1900" dirty="0">
              <a:solidFill>
                <a:srgbClr val="008000"/>
              </a:solidFill>
            </a:endParaRPr>
          </a:p>
          <a:p>
            <a:pPr lvl="1">
              <a:spcBef>
                <a:spcPts val="1200"/>
              </a:spcBef>
            </a:pPr>
            <a:r>
              <a:rPr lang="en-US" sz="2200" dirty="0">
                <a:solidFill>
                  <a:srgbClr val="0000FF"/>
                </a:solidFill>
              </a:rPr>
              <a:t>Look at quark jets rather than gluon jets, at least for the leading jets. </a:t>
            </a:r>
          </a:p>
          <a:p>
            <a:pPr lvl="2"/>
            <a:r>
              <a:rPr lang="en-US" sz="1900" dirty="0" smtClean="0">
                <a:solidFill>
                  <a:srgbClr val="008000"/>
                </a:solidFill>
              </a:rPr>
              <a:t>Study quark radiation</a:t>
            </a:r>
            <a:endParaRPr lang="en-US" sz="1900" dirty="0">
              <a:solidFill>
                <a:srgbClr val="008000"/>
              </a:solidFill>
            </a:endParaRPr>
          </a:p>
          <a:p>
            <a:pPr lvl="1">
              <a:spcBef>
                <a:spcPts val="1200"/>
              </a:spcBef>
            </a:pPr>
            <a:r>
              <a:rPr lang="en-US" sz="2200" dirty="0" smtClean="0">
                <a:solidFill>
                  <a:srgbClr val="0000FF"/>
                </a:solidFill>
              </a:rPr>
              <a:t>Abundantly produced and </a:t>
            </a:r>
            <a:r>
              <a:rPr lang="en-US" sz="2200" dirty="0">
                <a:solidFill>
                  <a:srgbClr val="0000FF"/>
                </a:solidFill>
              </a:rPr>
              <a:t>e</a:t>
            </a:r>
            <a:r>
              <a:rPr lang="en-US" sz="2200" dirty="0" smtClean="0">
                <a:solidFill>
                  <a:srgbClr val="0000FF"/>
                </a:solidFill>
              </a:rPr>
              <a:t>asy </a:t>
            </a:r>
            <a:r>
              <a:rPr lang="en-US" sz="2200" dirty="0">
                <a:solidFill>
                  <a:srgbClr val="0000FF"/>
                </a:solidFill>
              </a:rPr>
              <a:t>to trigger on </a:t>
            </a:r>
            <a:r>
              <a:rPr lang="en-US" sz="2200" dirty="0" smtClean="0">
                <a:solidFill>
                  <a:srgbClr val="0000FF"/>
                </a:solidFill>
              </a:rPr>
              <a:t>with lepton </a:t>
            </a:r>
            <a:r>
              <a:rPr lang="en-US" sz="2200" dirty="0">
                <a:solidFill>
                  <a:srgbClr val="0000FF"/>
                </a:solidFill>
              </a:rPr>
              <a:t>trigger</a:t>
            </a:r>
          </a:p>
          <a:p>
            <a:pPr lvl="2"/>
            <a:r>
              <a:rPr lang="en-US" sz="1900" dirty="0">
                <a:solidFill>
                  <a:srgbClr val="008000"/>
                </a:solidFill>
              </a:rPr>
              <a:t>Can </a:t>
            </a:r>
            <a:r>
              <a:rPr lang="en-US" sz="1900" dirty="0" smtClean="0">
                <a:solidFill>
                  <a:srgbClr val="008000"/>
                </a:solidFill>
              </a:rPr>
              <a:t>go to low </a:t>
            </a:r>
            <a:r>
              <a:rPr lang="en-US" sz="1900" dirty="0">
                <a:solidFill>
                  <a:srgbClr val="008000"/>
                </a:solidFill>
              </a:rPr>
              <a:t>jet </a:t>
            </a:r>
            <a:r>
              <a:rPr lang="en-US" sz="1900" dirty="0" err="1" smtClean="0">
                <a:solidFill>
                  <a:srgbClr val="008000"/>
                </a:solidFill>
              </a:rPr>
              <a:t>p</a:t>
            </a:r>
            <a:r>
              <a:rPr lang="en-US" sz="1900" baseline="-25000" dirty="0" err="1" smtClean="0">
                <a:solidFill>
                  <a:srgbClr val="008000"/>
                </a:solidFill>
              </a:rPr>
              <a:t>T</a:t>
            </a:r>
            <a:r>
              <a:rPr lang="en-US" sz="1900" dirty="0" smtClean="0">
                <a:solidFill>
                  <a:srgbClr val="008000"/>
                </a:solidFill>
              </a:rPr>
              <a:t> </a:t>
            </a:r>
            <a:r>
              <a:rPr lang="en-US" sz="1900" dirty="0">
                <a:solidFill>
                  <a:srgbClr val="008000"/>
                </a:solidFill>
              </a:rPr>
              <a:t>threshold</a:t>
            </a:r>
          </a:p>
          <a:p>
            <a:pPr>
              <a:spcBef>
                <a:spcPts val="1400"/>
              </a:spcBef>
            </a:pPr>
            <a:r>
              <a:rPr lang="en-US" sz="2400" dirty="0" smtClean="0">
                <a:solidFill>
                  <a:srgbClr val="103154"/>
                </a:solidFill>
              </a:rPr>
              <a:t>Complementary between inclusive and exclusive jet observables </a:t>
            </a:r>
            <a:endParaRPr lang="en-US" sz="2400" dirty="0">
              <a:solidFill>
                <a:srgbClr val="103154"/>
              </a:solidFill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Inclusive             to study PDF</a:t>
            </a: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W/Z P</a:t>
            </a:r>
            <a:r>
              <a:rPr lang="en-US" sz="2200" baseline="-25000" dirty="0" smtClean="0">
                <a:solidFill>
                  <a:srgbClr val="0000FF"/>
                </a:solidFill>
              </a:rPr>
              <a:t>T</a:t>
            </a:r>
            <a:r>
              <a:rPr lang="en-US" sz="2200" dirty="0" smtClean="0">
                <a:solidFill>
                  <a:srgbClr val="0000FF"/>
                </a:solidFill>
              </a:rPr>
              <a:t> sensitive </a:t>
            </a:r>
            <a:r>
              <a:rPr lang="en-US" sz="2200" dirty="0">
                <a:solidFill>
                  <a:srgbClr val="0000FF"/>
                </a:solidFill>
              </a:rPr>
              <a:t>to </a:t>
            </a:r>
            <a:r>
              <a:rPr lang="en-US" sz="2200" dirty="0" smtClean="0">
                <a:solidFill>
                  <a:srgbClr val="0000FF"/>
                </a:solidFill>
              </a:rPr>
              <a:t>soft/collinear QCD </a:t>
            </a:r>
            <a:r>
              <a:rPr lang="en-US" sz="2200" dirty="0">
                <a:solidFill>
                  <a:srgbClr val="0000FF"/>
                </a:solidFill>
              </a:rPr>
              <a:t>radiation; </a:t>
            </a:r>
            <a:endParaRPr lang="en-US" sz="2200" dirty="0" smtClean="0">
              <a:solidFill>
                <a:srgbClr val="0000FF"/>
              </a:solidFill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W/</a:t>
            </a:r>
            <a:r>
              <a:rPr lang="en-US" sz="2200" dirty="0" err="1" smtClean="0">
                <a:solidFill>
                  <a:srgbClr val="0000FF"/>
                </a:solidFill>
              </a:rPr>
              <a:t>Z+jets</a:t>
            </a:r>
            <a:r>
              <a:rPr lang="en-US" sz="2200" dirty="0" smtClean="0">
                <a:solidFill>
                  <a:srgbClr val="0000FF"/>
                </a:solidFill>
              </a:rPr>
              <a:t> sensitive to hard QCD radiation and heavy flavor</a:t>
            </a:r>
            <a:endParaRPr lang="en-US" sz="2200" dirty="0">
              <a:solidFill>
                <a:srgbClr val="0000FF"/>
              </a:solidFill>
            </a:endParaRPr>
          </a:p>
          <a:p>
            <a:pPr>
              <a:spcBef>
                <a:spcPts val="1400"/>
              </a:spcBef>
            </a:pPr>
            <a:r>
              <a:rPr lang="en-US" sz="2400" dirty="0">
                <a:solidFill>
                  <a:schemeClr val="tx1"/>
                </a:solidFill>
              </a:rPr>
              <a:t>I</a:t>
            </a:r>
            <a:r>
              <a:rPr lang="en-US" sz="2400" dirty="0" smtClean="0">
                <a:solidFill>
                  <a:schemeClr val="tx1"/>
                </a:solidFill>
              </a:rPr>
              <a:t>mportant </a:t>
            </a:r>
            <a:r>
              <a:rPr lang="en-US" sz="2400" dirty="0">
                <a:solidFill>
                  <a:schemeClr val="tx1"/>
                </a:solidFill>
              </a:rPr>
              <a:t>backgrounds </a:t>
            </a:r>
            <a:r>
              <a:rPr lang="en-US" sz="2400" dirty="0" smtClean="0">
                <a:solidFill>
                  <a:schemeClr val="tx1"/>
                </a:solidFill>
              </a:rPr>
              <a:t>to </a:t>
            </a:r>
            <a:r>
              <a:rPr lang="en-US" sz="2400" dirty="0">
                <a:solidFill>
                  <a:schemeClr val="tx1"/>
                </a:solidFill>
              </a:rPr>
              <a:t>numerous new physics </a:t>
            </a:r>
            <a:r>
              <a:rPr lang="en-US" sz="2400" dirty="0" smtClean="0">
                <a:solidFill>
                  <a:schemeClr val="tx1"/>
                </a:solidFill>
              </a:rPr>
              <a:t>signatures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		Will concentrate on </a:t>
            </a:r>
            <a:r>
              <a:rPr lang="en-US" sz="2800" b="1" dirty="0" err="1" smtClean="0">
                <a:solidFill>
                  <a:srgbClr val="FF0000"/>
                </a:solidFill>
              </a:rPr>
              <a:t>pQCD</a:t>
            </a:r>
            <a:r>
              <a:rPr lang="en-US" sz="2800" b="1" dirty="0" smtClean="0">
                <a:solidFill>
                  <a:srgbClr val="FF0000"/>
                </a:solidFill>
              </a:rPr>
              <a:t> studies!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964966"/>
              </p:ext>
            </p:extLst>
          </p:nvPr>
        </p:nvGraphicFramePr>
        <p:xfrm>
          <a:off x="1934435" y="4542821"/>
          <a:ext cx="558423" cy="558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1" name="Equation" r:id="rId3" imgW="431800" imgH="431800" progId="Equation.3">
                  <p:embed/>
                </p:oleObj>
              </mc:Choice>
              <mc:Fallback>
                <p:oleObj name="Equation" r:id="rId3" imgW="431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34435" y="4542821"/>
                        <a:ext cx="558423" cy="5584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080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W/</a:t>
            </a:r>
            <a:r>
              <a:rPr lang="en-US" dirty="0" err="1" smtClean="0">
                <a:solidFill>
                  <a:srgbClr val="103154"/>
                </a:solidFill>
              </a:rPr>
              <a:t>Z+Heavy</a:t>
            </a:r>
            <a:r>
              <a:rPr lang="en-US" dirty="0" smtClean="0">
                <a:solidFill>
                  <a:srgbClr val="103154"/>
                </a:solidFill>
              </a:rPr>
              <a:t> flavor at the LHC</a:t>
            </a:r>
            <a:endParaRPr lang="en-US" dirty="0">
              <a:solidFill>
                <a:srgbClr val="10315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1" y="3391444"/>
            <a:ext cx="2508250" cy="1815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0" y="1303237"/>
            <a:ext cx="2139951" cy="1641926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45924" y="1575404"/>
            <a:ext cx="8224761" cy="493969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103154"/>
                </a:solidFill>
              </a:rPr>
              <a:t>Heavy </a:t>
            </a:r>
            <a:r>
              <a:rPr lang="en-US" dirty="0">
                <a:solidFill>
                  <a:srgbClr val="103154"/>
                </a:solidFill>
              </a:rPr>
              <a:t>flavor content of the PDF</a:t>
            </a:r>
          </a:p>
          <a:p>
            <a:r>
              <a:rPr lang="en-US" dirty="0">
                <a:solidFill>
                  <a:srgbClr val="103154"/>
                </a:solidFill>
              </a:rPr>
              <a:t>Poorly constrained </a:t>
            </a:r>
            <a:r>
              <a:rPr lang="en-US" dirty="0" smtClean="0">
                <a:solidFill>
                  <a:srgbClr val="103154"/>
                </a:solidFill>
              </a:rPr>
              <a:t>theoretically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Test </a:t>
            </a:r>
            <a:r>
              <a:rPr lang="en-US" dirty="0">
                <a:solidFill>
                  <a:srgbClr val="0000FF"/>
                </a:solidFill>
              </a:rPr>
              <a:t>various flavor schemes and calculation approach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Fixed </a:t>
            </a:r>
            <a:r>
              <a:rPr lang="en-US" dirty="0" err="1">
                <a:solidFill>
                  <a:srgbClr val="660066"/>
                </a:solidFill>
              </a:rPr>
              <a:t>vs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variable </a:t>
            </a:r>
            <a:r>
              <a:rPr lang="en-US" dirty="0">
                <a:solidFill>
                  <a:srgbClr val="660066"/>
                </a:solidFill>
              </a:rPr>
              <a:t>flavor </a:t>
            </a:r>
            <a:r>
              <a:rPr lang="en-US" dirty="0" smtClean="0">
                <a:solidFill>
                  <a:srgbClr val="660066"/>
                </a:solidFill>
              </a:rPr>
              <a:t>scheme</a:t>
            </a:r>
          </a:p>
          <a:p>
            <a:pPr lvl="3"/>
            <a:r>
              <a:rPr lang="en-US" dirty="0" smtClean="0">
                <a:solidFill>
                  <a:srgbClr val="008000"/>
                </a:solidFill>
              </a:rPr>
              <a:t>Quark only in final state or also in initial state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massless </a:t>
            </a:r>
            <a:r>
              <a:rPr lang="en-US" dirty="0" err="1">
                <a:solidFill>
                  <a:srgbClr val="660066"/>
                </a:solidFill>
              </a:rPr>
              <a:t>vs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massive</a:t>
            </a:r>
            <a:endParaRPr lang="en-US" dirty="0">
              <a:solidFill>
                <a:srgbClr val="660066"/>
              </a:solidFill>
            </a:endParaRPr>
          </a:p>
          <a:p>
            <a:pPr lvl="1"/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ension between theory and CDF results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D0 results don’t see this tension 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1.05 ± 0.12 (data) </a:t>
            </a:r>
            <a:r>
              <a:rPr lang="en-US" dirty="0" err="1" smtClean="0">
                <a:solidFill>
                  <a:srgbClr val="0000FF"/>
                </a:solidFill>
              </a:rPr>
              <a:t>vs</a:t>
            </a:r>
            <a:r>
              <a:rPr lang="en-US" dirty="0" smtClean="0">
                <a:solidFill>
                  <a:srgbClr val="0000FF"/>
                </a:solidFill>
              </a:rPr>
              <a:t> 1.34 ± 0.41 (NLO)</a:t>
            </a:r>
          </a:p>
          <a:p>
            <a:r>
              <a:rPr lang="en-US" dirty="0" smtClean="0">
                <a:solidFill>
                  <a:srgbClr val="103154"/>
                </a:solidFill>
              </a:rPr>
              <a:t>Important background to Higgs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103154"/>
                </a:solidFill>
              </a:rPr>
              <a:t>      </a:t>
            </a:r>
            <a:r>
              <a:rPr lang="en-US" dirty="0">
                <a:solidFill>
                  <a:srgbClr val="103154"/>
                </a:solidFill>
              </a:rPr>
              <a:t>d</a:t>
            </a:r>
            <a:r>
              <a:rPr lang="en-US" dirty="0" smtClean="0">
                <a:solidFill>
                  <a:srgbClr val="103154"/>
                </a:solidFill>
              </a:rPr>
              <a:t>iscovery, BSM searches, and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103154"/>
                </a:solidFill>
              </a:rPr>
              <a:t>      </a:t>
            </a:r>
            <a:r>
              <a:rPr lang="en-US" dirty="0">
                <a:solidFill>
                  <a:srgbClr val="103154"/>
                </a:solidFill>
              </a:rPr>
              <a:t>p</a:t>
            </a:r>
            <a:r>
              <a:rPr lang="en-US" dirty="0" smtClean="0">
                <a:solidFill>
                  <a:srgbClr val="103154"/>
                </a:solidFill>
              </a:rPr>
              <a:t>recision measurement of top physics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05501" y="5651500"/>
            <a:ext cx="596899" cy="63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86518" y="3052314"/>
            <a:ext cx="465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VS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099" y="5359036"/>
            <a:ext cx="3371851" cy="11179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413501" y="4737100"/>
            <a:ext cx="469899" cy="62193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9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221131"/>
            <a:ext cx="8406932" cy="1322498"/>
          </a:xfrm>
        </p:spPr>
        <p:txBody>
          <a:bodyPr>
            <a:noAutofit/>
          </a:bodyPr>
          <a:lstStyle/>
          <a:p>
            <a:r>
              <a:rPr lang="en-US" sz="3600" dirty="0" smtClean="0"/>
              <a:t>Results</a:t>
            </a:r>
            <a:r>
              <a:rPr lang="en-US" sz="3600" dirty="0" smtClean="0">
                <a:solidFill>
                  <a:srgbClr val="FF6600"/>
                </a:solidFill>
              </a:rPr>
              <a:t>: </a:t>
            </a:r>
            <a:r>
              <a:rPr lang="en-US" sz="3600" dirty="0">
                <a:solidFill>
                  <a:srgbClr val="FF6600"/>
                </a:solidFill>
              </a:rPr>
              <a:t>Various QCD studies in </a:t>
            </a:r>
            <a:r>
              <a:rPr lang="en-US" sz="3600" dirty="0" smtClean="0">
                <a:solidFill>
                  <a:srgbClr val="FF6600"/>
                </a:solidFill>
              </a:rPr>
              <a:t>W</a:t>
            </a:r>
            <a:r>
              <a:rPr lang="en-US" sz="3600" dirty="0">
                <a:solidFill>
                  <a:srgbClr val="FF6600"/>
                </a:solidFill>
              </a:rPr>
              <a:t>/Z </a:t>
            </a:r>
            <a:r>
              <a:rPr lang="en-US" sz="3600" dirty="0" smtClean="0">
                <a:solidFill>
                  <a:srgbClr val="FF6600"/>
                </a:solidFill>
              </a:rPr>
              <a:t>events</a:t>
            </a:r>
            <a:r>
              <a:rPr lang="en-US" sz="3600" dirty="0">
                <a:solidFill>
                  <a:srgbClr val="FF6600"/>
                </a:solidFill>
              </a:rPr>
              <a:t> </a:t>
            </a:r>
            <a:r>
              <a:rPr lang="en-US" sz="3600" dirty="0" smtClean="0">
                <a:solidFill>
                  <a:srgbClr val="FF6600"/>
                </a:solidFill>
              </a:rPr>
              <a:t>at </a:t>
            </a:r>
            <a:r>
              <a:rPr lang="en-US" sz="3600" dirty="0">
                <a:solidFill>
                  <a:srgbClr val="FF6600"/>
                </a:solidFill>
              </a:rPr>
              <a:t>ATLAS</a:t>
            </a:r>
            <a:br>
              <a:rPr lang="en-US" sz="3600" dirty="0">
                <a:solidFill>
                  <a:srgbClr val="FF6600"/>
                </a:solidFill>
              </a:rPr>
            </a:br>
            <a:endParaRPr lang="en-US" sz="3600" dirty="0">
              <a:solidFill>
                <a:srgbClr val="FF66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4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PDF: W</a:t>
            </a:r>
            <a:r>
              <a:rPr lang="en-US" dirty="0">
                <a:solidFill>
                  <a:srgbClr val="103154"/>
                </a:solidFill>
              </a:rPr>
              <a:t>/Z </a:t>
            </a:r>
            <a:r>
              <a:rPr lang="en-US" dirty="0" smtClean="0">
                <a:solidFill>
                  <a:srgbClr val="103154"/>
                </a:solidFill>
              </a:rPr>
              <a:t>inclusive (I)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524" y="1257905"/>
            <a:ext cx="8224761" cy="259174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103154"/>
                </a:solidFill>
              </a:rPr>
              <a:t>Physics </a:t>
            </a:r>
            <a:r>
              <a:rPr lang="en-US" dirty="0" smtClean="0">
                <a:solidFill>
                  <a:srgbClr val="103154"/>
                </a:solidFill>
              </a:rPr>
              <a:t>motivation: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Reference cross </a:t>
            </a:r>
            <a:r>
              <a:rPr lang="en-US" dirty="0" smtClean="0">
                <a:solidFill>
                  <a:srgbClr val="0000FF"/>
                </a:solidFill>
              </a:rPr>
              <a:t>section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PDF </a:t>
            </a:r>
            <a:r>
              <a:rPr lang="en-US" dirty="0" smtClean="0">
                <a:solidFill>
                  <a:srgbClr val="0000FF"/>
                </a:solidFill>
              </a:rPr>
              <a:t>fitting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Lepton momentum calibration and reconstruction </a:t>
            </a:r>
            <a:r>
              <a:rPr lang="en-US" dirty="0" smtClean="0">
                <a:solidFill>
                  <a:srgbClr val="0000FF"/>
                </a:solidFill>
              </a:rPr>
              <a:t>efficiency</a:t>
            </a:r>
          </a:p>
          <a:p>
            <a:pPr>
              <a:spcBef>
                <a:spcPts val="1400"/>
              </a:spcBef>
            </a:pPr>
            <a:r>
              <a:rPr lang="en-US" dirty="0" smtClean="0">
                <a:solidFill>
                  <a:srgbClr val="103154"/>
                </a:solidFill>
              </a:rPr>
              <a:t>Measurement results: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Reached a precision of 1.25% (</a:t>
            </a:r>
            <a:r>
              <a:rPr lang="en-US" b="1" dirty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dirty="0">
                <a:solidFill>
                  <a:srgbClr val="0000FF"/>
                </a:solidFill>
              </a:rPr>
              <a:t>(W,Z)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Measured d</a:t>
            </a:r>
            <a:r>
              <a:rPr lang="en-US" b="1" dirty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dirty="0">
                <a:solidFill>
                  <a:srgbClr val="0000FF"/>
                </a:solidFill>
              </a:rPr>
              <a:t>/</a:t>
            </a:r>
            <a:r>
              <a:rPr lang="en-US" dirty="0" smtClean="0">
                <a:solidFill>
                  <a:srgbClr val="0000FF"/>
                </a:solidFill>
              </a:rPr>
              <a:t>d</a:t>
            </a:r>
            <a:r>
              <a:rPr lang="en-US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889" y="3052467"/>
            <a:ext cx="3480396" cy="3211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81" y="3707998"/>
            <a:ext cx="3061468" cy="29260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70653" y="586192"/>
            <a:ext cx="3039733" cy="369332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8000"/>
                </a:solidFill>
              </a:rPr>
              <a:t>Phys. Rev. D85 (2012) </a:t>
            </a:r>
            <a:r>
              <a:rPr lang="en-US" b="1" i="1" dirty="0" smtClean="0">
                <a:solidFill>
                  <a:srgbClr val="008000"/>
                </a:solidFill>
              </a:rPr>
              <a:t>072004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4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PDF: W</a:t>
            </a:r>
            <a:r>
              <a:rPr lang="en-US" dirty="0">
                <a:solidFill>
                  <a:srgbClr val="103154"/>
                </a:solidFill>
              </a:rPr>
              <a:t>/Z inclusive (</a:t>
            </a:r>
            <a:r>
              <a:rPr lang="en-US" dirty="0" smtClean="0">
                <a:solidFill>
                  <a:srgbClr val="103154"/>
                </a:solidFill>
              </a:rPr>
              <a:t>II)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Highly precise measurements of the ratio of W to Z cross sections allow for a test of </a:t>
            </a:r>
            <a:r>
              <a:rPr lang="en-US" u="sng" dirty="0" smtClean="0">
                <a:solidFill>
                  <a:srgbClr val="103154"/>
                </a:solidFill>
              </a:rPr>
              <a:t>Lepton Universality </a:t>
            </a:r>
            <a:endParaRPr lang="en-US" u="sng" dirty="0">
              <a:solidFill>
                <a:srgbClr val="10315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416" y="2127345"/>
            <a:ext cx="4166887" cy="39378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5975" y="6072477"/>
            <a:ext cx="7654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Results already comparable to PDG value for the case of W!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94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763" y="199073"/>
            <a:ext cx="7583488" cy="756451"/>
          </a:xfrm>
        </p:spPr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PDF: W charge asymmetry</a:t>
            </a:r>
            <a:endParaRPr lang="en-US" dirty="0">
              <a:solidFill>
                <a:srgbClr val="103154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893" r="-893"/>
          <a:stretch/>
        </p:blipFill>
        <p:spPr>
          <a:xfrm>
            <a:off x="4439678" y="2063385"/>
            <a:ext cx="4489364" cy="3281453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88789" y="1363744"/>
            <a:ext cx="4209350" cy="50261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103154"/>
                </a:solidFill>
              </a:rPr>
              <a:t>Different W+ and W- production provides more information about proton structure</a:t>
            </a:r>
          </a:p>
          <a:p>
            <a:pPr lvl="1">
              <a:spcBef>
                <a:spcPts val="12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0000FF"/>
                </a:solidFill>
              </a:rPr>
              <a:t>W produced mostly via valence quark interaction</a:t>
            </a:r>
          </a:p>
          <a:p>
            <a:pPr lvl="1">
              <a:spcBef>
                <a:spcPts val="9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0000FF"/>
                </a:solidFill>
              </a:rPr>
              <a:t>|y|-dependence sensitive to differences between </a:t>
            </a:r>
            <a:r>
              <a:rPr lang="en-US" i="1" dirty="0" smtClean="0">
                <a:solidFill>
                  <a:srgbClr val="0000FF"/>
                </a:solidFill>
              </a:rPr>
              <a:t>u</a:t>
            </a:r>
            <a:r>
              <a:rPr lang="en-US" dirty="0" smtClean="0">
                <a:solidFill>
                  <a:srgbClr val="0000FF"/>
                </a:solidFill>
              </a:rPr>
              <a:t> and </a:t>
            </a:r>
            <a:r>
              <a:rPr lang="en-US" i="1" dirty="0" smtClean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arton </a:t>
            </a:r>
            <a:r>
              <a:rPr lang="en-US" dirty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istribution Functions</a:t>
            </a:r>
          </a:p>
          <a:p>
            <a:pPr lvl="1">
              <a:spcBef>
                <a:spcPts val="12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0000FF"/>
                </a:solidFill>
              </a:rPr>
              <a:t>Difficult to reconstruct W-boson rapidity: use decay lepton </a:t>
            </a:r>
            <a:r>
              <a:rPr lang="en-US" dirty="0" err="1" smtClean="0">
                <a:solidFill>
                  <a:srgbClr val="0000FF"/>
                </a:solidFill>
              </a:rPr>
              <a:t>pseudorapidity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103154"/>
                </a:solidFill>
              </a:rPr>
              <a:t>Measurement compares well with predictions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rgbClr val="0000FF"/>
                </a:solidFill>
              </a:rPr>
              <a:t>No clear “best PDF”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5328" y="5442739"/>
            <a:ext cx="37771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</a:rPr>
              <a:t>Common phase space agreed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b</a:t>
            </a:r>
            <a:r>
              <a:rPr lang="en-US" sz="2200" dirty="0" smtClean="0">
                <a:solidFill>
                  <a:srgbClr val="FF0000"/>
                </a:solidFill>
              </a:rPr>
              <a:t>etween ATLAS, CMS and LHC 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i</a:t>
            </a:r>
            <a:r>
              <a:rPr lang="en-US" sz="2200" dirty="0" smtClean="0">
                <a:solidFill>
                  <a:srgbClr val="FF0000"/>
                </a:solidFill>
              </a:rPr>
              <a:t>n LHC EWK working group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70653" y="586192"/>
            <a:ext cx="3011555" cy="369332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8000"/>
                </a:solidFill>
              </a:rPr>
              <a:t>Phys. </a:t>
            </a:r>
            <a:r>
              <a:rPr lang="en-US" b="1" i="1" dirty="0" err="1" smtClean="0">
                <a:solidFill>
                  <a:srgbClr val="008000"/>
                </a:solidFill>
              </a:rPr>
              <a:t>Lett</a:t>
            </a:r>
            <a:r>
              <a:rPr lang="en-US" b="1" i="1" dirty="0" smtClean="0">
                <a:solidFill>
                  <a:srgbClr val="008000"/>
                </a:solidFill>
              </a:rPr>
              <a:t>. B701 </a:t>
            </a:r>
            <a:r>
              <a:rPr lang="en-US" b="1" i="1" dirty="0">
                <a:solidFill>
                  <a:srgbClr val="008000"/>
                </a:solidFill>
              </a:rPr>
              <a:t>(</a:t>
            </a:r>
            <a:r>
              <a:rPr lang="en-US" b="1" i="1" dirty="0" smtClean="0">
                <a:solidFill>
                  <a:srgbClr val="008000"/>
                </a:solidFill>
              </a:rPr>
              <a:t>2011) 31-49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44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524" y="1414053"/>
            <a:ext cx="8224761" cy="514743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103154"/>
                </a:solidFill>
              </a:rPr>
              <a:t>Studying the strong interaction at the LHC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Why is it an important aspect of LHC physics program?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Why studying QCD in W/Z events at the LHC?</a:t>
            </a:r>
          </a:p>
          <a:p>
            <a:r>
              <a:rPr lang="en-US" dirty="0" smtClean="0">
                <a:solidFill>
                  <a:srgbClr val="103154"/>
                </a:solidFill>
              </a:rPr>
              <a:t>Various QCD studies in W/Z events at ATLAS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Parton distribution function (PDF)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QCD bremsstrahlung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QCD hard </a:t>
            </a:r>
            <a:r>
              <a:rPr lang="en-US" dirty="0" err="1" smtClean="0">
                <a:solidFill>
                  <a:srgbClr val="0000FF"/>
                </a:solidFill>
              </a:rPr>
              <a:t>parton</a:t>
            </a:r>
            <a:r>
              <a:rPr lang="en-US" dirty="0" smtClean="0">
                <a:solidFill>
                  <a:srgbClr val="0000FF"/>
                </a:solidFill>
              </a:rPr>
              <a:t> emission (W/</a:t>
            </a:r>
            <a:r>
              <a:rPr lang="en-US" dirty="0" err="1" smtClean="0">
                <a:solidFill>
                  <a:srgbClr val="0000FF"/>
                </a:solidFill>
              </a:rPr>
              <a:t>Z+jets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Heavy flavors</a:t>
            </a:r>
          </a:p>
          <a:p>
            <a:r>
              <a:rPr lang="en-US" dirty="0" smtClean="0">
                <a:solidFill>
                  <a:srgbClr val="103154"/>
                </a:solidFill>
              </a:rPr>
              <a:t>A look at new physics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A</a:t>
            </a:r>
            <a:r>
              <a:rPr lang="en-US" dirty="0" smtClean="0">
                <a:solidFill>
                  <a:srgbClr val="0000FF"/>
                </a:solidFill>
              </a:rPr>
              <a:t>pply some of the lessons learned to searches in </a:t>
            </a:r>
            <a:r>
              <a:rPr lang="en-US" dirty="0" err="1" smtClean="0">
                <a:solidFill>
                  <a:srgbClr val="0000FF"/>
                </a:solidFill>
              </a:rPr>
              <a:t>jets+E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r>
              <a:rPr lang="en-US" baseline="30000" dirty="0" err="1" smtClean="0">
                <a:solidFill>
                  <a:srgbClr val="0000FF"/>
                </a:solidFill>
              </a:rPr>
              <a:t>miss</a:t>
            </a:r>
            <a:r>
              <a:rPr lang="en-US" dirty="0" smtClean="0">
                <a:solidFill>
                  <a:srgbClr val="0000FF"/>
                </a:solidFill>
              </a:rPr>
              <a:t> events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Constraints on dark matter</a:t>
            </a:r>
          </a:p>
          <a:p>
            <a:r>
              <a:rPr lang="en-US" dirty="0" smtClean="0">
                <a:solidFill>
                  <a:srgbClr val="103154"/>
                </a:solidFill>
              </a:rPr>
              <a:t>Conclusions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1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Impact on the PDF</a:t>
            </a:r>
            <a:endParaRPr lang="en-US" dirty="0">
              <a:solidFill>
                <a:srgbClr val="103154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36" r="-336"/>
          <a:stretch/>
        </p:blipFill>
        <p:spPr>
          <a:xfrm>
            <a:off x="641575" y="3700341"/>
            <a:ext cx="4268400" cy="288268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47525" y="1257904"/>
            <a:ext cx="8428604" cy="4699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103154"/>
                </a:solidFill>
              </a:rPr>
              <a:t>W/Z results included in NNPDF2.2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Impact the precision of quark density at low x</a:t>
            </a:r>
          </a:p>
          <a:p>
            <a:pPr>
              <a:spcBef>
                <a:spcPts val="1400"/>
              </a:spcBef>
            </a:pPr>
            <a:r>
              <a:rPr lang="en-US" dirty="0" smtClean="0">
                <a:solidFill>
                  <a:srgbClr val="103154"/>
                </a:solidFill>
              </a:rPr>
              <a:t>Also introduce a novel sensitivity to s-quark density at x~0.01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Ratio of s- to d- sea quarks density is </a:t>
            </a:r>
            <a:r>
              <a:rPr lang="en-US" dirty="0" err="1" smtClean="0">
                <a:solidFill>
                  <a:srgbClr val="0000FF"/>
                </a:solidFill>
              </a:rPr>
              <a:t>r</a:t>
            </a:r>
            <a:r>
              <a:rPr lang="en-US" baseline="-25000" dirty="0" err="1" smtClean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 = 1.0 ± 0.3</a:t>
            </a:r>
          </a:p>
          <a:p>
            <a:pPr lvl="1">
              <a:buClr>
                <a:srgbClr val="FF0000"/>
              </a:buClr>
              <a:buFont typeface="Wingdings 2" charset="2"/>
              <a:buChar char="⇒"/>
            </a:pPr>
            <a:r>
              <a:rPr lang="en-US" dirty="0" smtClean="0">
                <a:solidFill>
                  <a:srgbClr val="FF0000"/>
                </a:solidFill>
              </a:rPr>
              <a:t>Light sea quarks a low x are consistent with being flavor symmetric</a:t>
            </a:r>
          </a:p>
          <a:p>
            <a:pPr lvl="1">
              <a:buClr>
                <a:srgbClr val="FF0000"/>
              </a:buClr>
              <a:buFont typeface="Wingdings 2" charset="2"/>
              <a:buChar char="⇒"/>
            </a:pPr>
            <a:r>
              <a:rPr lang="en-US" dirty="0" smtClean="0">
                <a:solidFill>
                  <a:srgbClr val="FF0000"/>
                </a:solidFill>
              </a:rPr>
              <a:t>Total sea quark density enhanced by 8%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068" y="3704415"/>
            <a:ext cx="3756666" cy="29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9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788" y="351473"/>
            <a:ext cx="8499068" cy="75645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03154"/>
                </a:solidFill>
              </a:rPr>
              <a:t>QCD </a:t>
            </a:r>
            <a:r>
              <a:rPr lang="en-US" dirty="0">
                <a:solidFill>
                  <a:srgbClr val="103154"/>
                </a:solidFill>
              </a:rPr>
              <a:t>bremsstrahlung</a:t>
            </a:r>
            <a:r>
              <a:rPr lang="en-US" dirty="0" smtClean="0">
                <a:solidFill>
                  <a:srgbClr val="103154"/>
                </a:solidFill>
              </a:rPr>
              <a:t>: </a:t>
            </a:r>
            <a:br>
              <a:rPr lang="en-US" dirty="0" smtClean="0">
                <a:solidFill>
                  <a:srgbClr val="103154"/>
                </a:solidFill>
              </a:rPr>
            </a:br>
            <a:r>
              <a:rPr lang="en-US" dirty="0" smtClean="0">
                <a:solidFill>
                  <a:srgbClr val="103154"/>
                </a:solidFill>
              </a:rPr>
              <a:t>        Vector </a:t>
            </a:r>
            <a:r>
              <a:rPr lang="en-US" dirty="0">
                <a:solidFill>
                  <a:srgbClr val="103154"/>
                </a:solidFill>
              </a:rPr>
              <a:t>Boson </a:t>
            </a:r>
            <a:r>
              <a:rPr lang="en-US" dirty="0" smtClean="0">
                <a:solidFill>
                  <a:srgbClr val="103154"/>
                </a:solidFill>
              </a:rPr>
              <a:t>P</a:t>
            </a:r>
            <a:r>
              <a:rPr lang="en-US" baseline="-25000" dirty="0" smtClean="0">
                <a:solidFill>
                  <a:srgbClr val="103154"/>
                </a:solidFill>
              </a:rPr>
              <a:t>T  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524" y="1257904"/>
            <a:ext cx="5663909" cy="530407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103154"/>
                </a:solidFill>
              </a:rPr>
              <a:t>Test multiple aspect of QCD predictions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Intrinsic-K</a:t>
            </a:r>
            <a:r>
              <a:rPr lang="en-US" baseline="-25000" dirty="0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Low-PT (W,Z): logarithmic </a:t>
            </a:r>
            <a:r>
              <a:rPr lang="en-US" dirty="0" err="1" smtClean="0">
                <a:solidFill>
                  <a:srgbClr val="0000FF"/>
                </a:solidFill>
              </a:rPr>
              <a:t>resummations</a:t>
            </a:r>
            <a:endParaRPr lang="en-US" dirty="0" smtClean="0">
              <a:solidFill>
                <a:srgbClr val="0000FF"/>
              </a:solidFill>
            </a:endParaRP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RESBOS provides a NNLL </a:t>
            </a:r>
            <a:r>
              <a:rPr lang="en-US" dirty="0" err="1" smtClean="0">
                <a:solidFill>
                  <a:srgbClr val="660066"/>
                </a:solidFill>
              </a:rPr>
              <a:t>resummation</a:t>
            </a:r>
            <a:endParaRPr lang="en-US" dirty="0" smtClean="0">
              <a:solidFill>
                <a:srgbClr val="660066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High-PT (W,Z): (N)NLO </a:t>
            </a:r>
            <a:r>
              <a:rPr lang="en-US" dirty="0" err="1" smtClean="0">
                <a:solidFill>
                  <a:srgbClr val="0000FF"/>
                </a:solidFill>
              </a:rPr>
              <a:t>perturbative</a:t>
            </a:r>
            <a:r>
              <a:rPr lang="en-US" dirty="0" smtClean="0">
                <a:solidFill>
                  <a:srgbClr val="0000FF"/>
                </a:solidFill>
              </a:rPr>
              <a:t> QCD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Important test of </a:t>
            </a:r>
            <a:r>
              <a:rPr lang="en-US" dirty="0" err="1" smtClean="0">
                <a:solidFill>
                  <a:srgbClr val="0000FF"/>
                </a:solidFill>
              </a:rPr>
              <a:t>parton</a:t>
            </a:r>
            <a:r>
              <a:rPr lang="en-US" dirty="0" smtClean="0">
                <a:solidFill>
                  <a:srgbClr val="0000FF"/>
                </a:solidFill>
              </a:rPr>
              <a:t> shower tuning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No color flow between initial and final state</a:t>
            </a:r>
          </a:p>
          <a:p>
            <a:r>
              <a:rPr lang="en-US" dirty="0" smtClean="0">
                <a:solidFill>
                  <a:srgbClr val="103154"/>
                </a:solidFill>
              </a:rPr>
              <a:t>Measurements results: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Reach high precision (most significant bins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lvl="2"/>
            <a:r>
              <a:rPr lang="en-US" dirty="0">
                <a:solidFill>
                  <a:srgbClr val="660066"/>
                </a:solidFill>
              </a:rPr>
              <a:t>Z: 1.5% to 3.7</a:t>
            </a:r>
            <a:r>
              <a:rPr lang="en-US" dirty="0" smtClean="0">
                <a:solidFill>
                  <a:srgbClr val="660066"/>
                </a:solidFill>
              </a:rPr>
              <a:t>%</a:t>
            </a:r>
          </a:p>
          <a:p>
            <a:pPr lvl="2"/>
            <a:r>
              <a:rPr lang="en-US" dirty="0">
                <a:solidFill>
                  <a:srgbClr val="660066"/>
                </a:solidFill>
              </a:rPr>
              <a:t>W: 2.4% to 5.0</a:t>
            </a:r>
            <a:r>
              <a:rPr lang="en-US" dirty="0" smtClean="0">
                <a:solidFill>
                  <a:srgbClr val="660066"/>
                </a:solidFill>
              </a:rPr>
              <a:t>%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Best description from high </a:t>
            </a:r>
            <a:r>
              <a:rPr lang="en-US" dirty="0" err="1" smtClean="0">
                <a:solidFill>
                  <a:srgbClr val="0000FF"/>
                </a:solidFill>
              </a:rPr>
              <a:t>parton</a:t>
            </a:r>
            <a:r>
              <a:rPr lang="en-US" dirty="0" smtClean="0">
                <a:solidFill>
                  <a:srgbClr val="0000FF"/>
                </a:solidFill>
              </a:rPr>
              <a:t> multiplicity</a:t>
            </a:r>
          </a:p>
          <a:p>
            <a:pPr marL="349250" lvl="1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0000FF"/>
                </a:solidFill>
              </a:rPr>
              <a:t>      matrix element matched to </a:t>
            </a:r>
            <a:r>
              <a:rPr lang="en-US" dirty="0" err="1" smtClean="0">
                <a:solidFill>
                  <a:srgbClr val="0000FF"/>
                </a:solidFill>
              </a:rPr>
              <a:t>parton</a:t>
            </a:r>
            <a:r>
              <a:rPr lang="en-US" dirty="0" smtClean="0">
                <a:solidFill>
                  <a:srgbClr val="0000FF"/>
                </a:solidFill>
              </a:rPr>
              <a:t> shower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Much better description from NNLO calculation (FEWZ) than NLO, but not comparable to PS or NNLL </a:t>
            </a:r>
            <a:r>
              <a:rPr lang="en-US" dirty="0" err="1" smtClean="0">
                <a:solidFill>
                  <a:srgbClr val="0000FF"/>
                </a:solidFill>
              </a:rPr>
              <a:t>resummation</a:t>
            </a:r>
            <a:r>
              <a:rPr lang="en-US" dirty="0" smtClean="0">
                <a:solidFill>
                  <a:srgbClr val="0000FF"/>
                </a:solidFill>
              </a:rPr>
              <a:t> matched to ME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376" y="4065403"/>
            <a:ext cx="2710303" cy="25426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938" y="1244810"/>
            <a:ext cx="3078462" cy="295358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474625" y="1682583"/>
            <a:ext cx="4006535" cy="222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420606" y="2147421"/>
            <a:ext cx="1898522" cy="5368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420606" y="2815217"/>
            <a:ext cx="2749583" cy="24878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656353" y="522692"/>
            <a:ext cx="3238105" cy="369332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8000"/>
                </a:solidFill>
              </a:rPr>
              <a:t>Phys. </a:t>
            </a:r>
            <a:r>
              <a:rPr lang="en-US" b="1" i="1" dirty="0" err="1" smtClean="0">
                <a:solidFill>
                  <a:srgbClr val="008000"/>
                </a:solidFill>
              </a:rPr>
              <a:t>Lett</a:t>
            </a:r>
            <a:r>
              <a:rPr lang="en-US" b="1" i="1" dirty="0" smtClean="0">
                <a:solidFill>
                  <a:srgbClr val="008000"/>
                </a:solidFill>
              </a:rPr>
              <a:t>. B705 </a:t>
            </a:r>
            <a:r>
              <a:rPr lang="en-US" b="1" i="1" dirty="0">
                <a:solidFill>
                  <a:srgbClr val="008000"/>
                </a:solidFill>
              </a:rPr>
              <a:t>(</a:t>
            </a:r>
            <a:r>
              <a:rPr lang="en-US" b="1" i="1" dirty="0" smtClean="0">
                <a:solidFill>
                  <a:srgbClr val="008000"/>
                </a:solidFill>
              </a:rPr>
              <a:t>2011) 415-434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41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219" y="351473"/>
            <a:ext cx="8529566" cy="75645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03154"/>
                </a:solidFill>
              </a:rPr>
              <a:t>QCD bremsstrahlung</a:t>
            </a:r>
            <a:r>
              <a:rPr lang="en-US" dirty="0" smtClean="0">
                <a:solidFill>
                  <a:srgbClr val="103154"/>
                </a:solidFill>
              </a:rPr>
              <a:t>: </a:t>
            </a:r>
            <a:br>
              <a:rPr lang="en-US" dirty="0" smtClean="0">
                <a:solidFill>
                  <a:srgbClr val="103154"/>
                </a:solidFill>
              </a:rPr>
            </a:br>
            <a:r>
              <a:rPr lang="en-US" dirty="0">
                <a:solidFill>
                  <a:srgbClr val="103154"/>
                </a:solidFill>
              </a:rPr>
              <a:t> </a:t>
            </a:r>
            <a:r>
              <a:rPr lang="en-US" dirty="0" smtClean="0">
                <a:solidFill>
                  <a:srgbClr val="103154"/>
                </a:solidFill>
              </a:rPr>
              <a:t>        Vector </a:t>
            </a:r>
            <a:r>
              <a:rPr lang="en-US" dirty="0">
                <a:solidFill>
                  <a:srgbClr val="103154"/>
                </a:solidFill>
              </a:rPr>
              <a:t>Boson </a:t>
            </a:r>
            <a:r>
              <a:rPr lang="en-US" dirty="0" smtClean="0">
                <a:solidFill>
                  <a:srgbClr val="103154"/>
                </a:solidFill>
                <a:latin typeface="Symbol" charset="2"/>
                <a:cs typeface="Symbol" charset="2"/>
              </a:rPr>
              <a:t>f</a:t>
            </a:r>
            <a:r>
              <a:rPr lang="en-US" dirty="0" smtClean="0">
                <a:solidFill>
                  <a:srgbClr val="103154"/>
                </a:solidFill>
              </a:rPr>
              <a:t>*  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661" y="1325893"/>
            <a:ext cx="4539510" cy="4699143"/>
          </a:xfrm>
        </p:spPr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Complementary physics can be obtained by measuring Z </a:t>
            </a:r>
            <a:r>
              <a:rPr lang="en-US" dirty="0" smtClean="0">
                <a:solidFill>
                  <a:srgbClr val="103154"/>
                </a:solidFill>
                <a:latin typeface="Symbol" charset="2"/>
                <a:cs typeface="Symbol" charset="2"/>
              </a:rPr>
              <a:t>f</a:t>
            </a:r>
            <a:r>
              <a:rPr lang="en-US" dirty="0" smtClean="0">
                <a:solidFill>
                  <a:srgbClr val="103154"/>
                </a:solidFill>
              </a:rPr>
              <a:t>*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Finer resolution (bin) at low P</a:t>
            </a:r>
            <a:r>
              <a:rPr lang="en-US" baseline="-25000" dirty="0" smtClean="0">
                <a:solidFill>
                  <a:srgbClr val="0000FF"/>
                </a:solidFill>
              </a:rPr>
              <a:t>T</a:t>
            </a:r>
            <a:r>
              <a:rPr lang="en-US" baseline="30000" dirty="0" smtClean="0">
                <a:solidFill>
                  <a:srgbClr val="0000FF"/>
                </a:solidFill>
              </a:rPr>
              <a:t>Z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Smaller systematic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From 0.1% to 0.6%</a:t>
            </a:r>
          </a:p>
          <a:p>
            <a:pPr lvl="2">
              <a:spcBef>
                <a:spcPts val="0"/>
              </a:spcBef>
              <a:buClrTx/>
            </a:pPr>
            <a:r>
              <a:rPr lang="en-US" dirty="0" smtClean="0">
                <a:solidFill>
                  <a:srgbClr val="660066"/>
                </a:solidFill>
              </a:rPr>
              <a:t>2% to 6% for theory</a:t>
            </a:r>
          </a:p>
          <a:p>
            <a:pPr>
              <a:spcBef>
                <a:spcPts val="900"/>
              </a:spcBef>
            </a:pPr>
            <a:r>
              <a:rPr lang="en-US" dirty="0" smtClean="0">
                <a:solidFill>
                  <a:srgbClr val="0000FF"/>
                </a:solidFill>
              </a:rPr>
              <a:t>Best agreement: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 NNLL at low value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PS matched to multiple </a:t>
            </a:r>
          </a:p>
          <a:p>
            <a:pPr marL="349250" lvl="1" indent="0">
              <a:spcBef>
                <a:spcPts val="0"/>
              </a:spcBef>
              <a:buNone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</a:t>
            </a:r>
            <a:r>
              <a:rPr lang="en-US" dirty="0" err="1" smtClean="0">
                <a:solidFill>
                  <a:srgbClr val="0000FF"/>
                </a:solidFill>
              </a:rPr>
              <a:t>parton</a:t>
            </a:r>
            <a:r>
              <a:rPr lang="en-US" dirty="0" smtClean="0">
                <a:solidFill>
                  <a:srgbClr val="0000FF"/>
                </a:solidFill>
              </a:rPr>
              <a:t> ME at high value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Sensitivity to PS tuning</a:t>
            </a:r>
          </a:p>
          <a:p>
            <a:pPr lvl="2"/>
            <a:endParaRPr lang="en-US" dirty="0" smtClean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0791" b="28729"/>
          <a:stretch/>
        </p:blipFill>
        <p:spPr>
          <a:xfrm>
            <a:off x="877247" y="5342367"/>
            <a:ext cx="2498313" cy="12766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13071" y="1773366"/>
            <a:ext cx="44807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Depend solely on angle of two leptons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Highly correlated to P</a:t>
            </a:r>
            <a:r>
              <a:rPr lang="en-US" sz="2000" baseline="-25000" dirty="0" smtClean="0">
                <a:solidFill>
                  <a:srgbClr val="FF0000"/>
                </a:solidFill>
              </a:rPr>
              <a:t>T</a:t>
            </a:r>
            <a:r>
              <a:rPr lang="en-US" sz="2000" baseline="30000" dirty="0" smtClean="0">
                <a:solidFill>
                  <a:srgbClr val="FF0000"/>
                </a:solidFill>
              </a:rPr>
              <a:t>Z</a:t>
            </a:r>
            <a:r>
              <a:rPr lang="en-US" sz="2000" dirty="0" smtClean="0">
                <a:solidFill>
                  <a:srgbClr val="FF0000"/>
                </a:solidFill>
              </a:rPr>
              <a:t>/</a:t>
            </a:r>
            <a:r>
              <a:rPr lang="en-US" sz="2000" dirty="0" err="1" smtClean="0">
                <a:solidFill>
                  <a:srgbClr val="FF0000"/>
                </a:solidFill>
              </a:rPr>
              <a:t>M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ll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rgbClr val="008000"/>
                </a:solidFill>
              </a:rPr>
              <a:t>0&lt; </a:t>
            </a:r>
            <a:r>
              <a:rPr lang="en-US" sz="2000" b="1" dirty="0">
                <a:solidFill>
                  <a:srgbClr val="008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dirty="0">
                <a:solidFill>
                  <a:srgbClr val="008000"/>
                </a:solidFill>
              </a:rPr>
              <a:t>* &lt; 1 </a:t>
            </a:r>
            <a:r>
              <a:rPr lang="en-US" sz="2000" dirty="0">
                <a:solidFill>
                  <a:srgbClr val="008000"/>
                </a:solidFill>
                <a:sym typeface="Wingdings"/>
              </a:rPr>
              <a:t> P</a:t>
            </a:r>
            <a:r>
              <a:rPr lang="en-US" sz="2000" baseline="-25000" dirty="0">
                <a:solidFill>
                  <a:srgbClr val="008000"/>
                </a:solidFill>
                <a:sym typeface="Wingdings"/>
              </a:rPr>
              <a:t>T</a:t>
            </a:r>
            <a:r>
              <a:rPr lang="en-US" sz="2000" baseline="30000" dirty="0">
                <a:solidFill>
                  <a:srgbClr val="008000"/>
                </a:solidFill>
                <a:sym typeface="Wingdings"/>
              </a:rPr>
              <a:t>Z</a:t>
            </a:r>
            <a:r>
              <a:rPr lang="en-US" sz="2000" dirty="0">
                <a:solidFill>
                  <a:srgbClr val="008000"/>
                </a:solidFill>
                <a:sym typeface="Wingdings"/>
              </a:rPr>
              <a:t> &lt; 100 </a:t>
            </a:r>
            <a:r>
              <a:rPr lang="en-US" sz="2000" dirty="0" err="1" smtClean="0">
                <a:solidFill>
                  <a:srgbClr val="008000"/>
                </a:solidFill>
                <a:sym typeface="Wingdings"/>
              </a:rPr>
              <a:t>GeV</a:t>
            </a:r>
            <a:endParaRPr lang="en-US" sz="2000" dirty="0">
              <a:solidFill>
                <a:srgbClr val="008000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905624"/>
              </p:ext>
            </p:extLst>
          </p:nvPr>
        </p:nvGraphicFramePr>
        <p:xfrm>
          <a:off x="4294590" y="1313669"/>
          <a:ext cx="2310862" cy="553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8" name="Equation" r:id="rId4" imgW="1651000" imgH="393700" progId="Equation.3">
                  <p:embed/>
                </p:oleObj>
              </mc:Choice>
              <mc:Fallback>
                <p:oleObj name="Equation" r:id="rId4" imgW="1651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94590" y="1313669"/>
                        <a:ext cx="2310862" cy="553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638" y="2854499"/>
            <a:ext cx="5141589" cy="3764512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132725"/>
              </p:ext>
            </p:extLst>
          </p:nvPr>
        </p:nvGraphicFramePr>
        <p:xfrm>
          <a:off x="6684749" y="1300574"/>
          <a:ext cx="2222522" cy="56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9" name="Equation" r:id="rId7" imgW="1600200" imgH="406400" progId="Equation.3">
                  <p:embed/>
                </p:oleObj>
              </mc:Choice>
              <mc:Fallback>
                <p:oleObj name="Equation" r:id="rId7" imgW="1600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84749" y="1300574"/>
                        <a:ext cx="2222522" cy="564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770653" y="586192"/>
            <a:ext cx="2992620" cy="369332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8000"/>
                </a:solidFill>
              </a:rPr>
              <a:t>Phys. </a:t>
            </a:r>
            <a:r>
              <a:rPr lang="en-US" b="1" i="1" dirty="0" err="1" smtClean="0">
                <a:solidFill>
                  <a:srgbClr val="008000"/>
                </a:solidFill>
              </a:rPr>
              <a:t>Lett</a:t>
            </a:r>
            <a:r>
              <a:rPr lang="en-US" b="1" i="1" dirty="0" smtClean="0">
                <a:solidFill>
                  <a:srgbClr val="008000"/>
                </a:solidFill>
              </a:rPr>
              <a:t>. B720 </a:t>
            </a:r>
            <a:r>
              <a:rPr lang="en-US" b="1" i="1" dirty="0">
                <a:solidFill>
                  <a:srgbClr val="008000"/>
                </a:solidFill>
              </a:rPr>
              <a:t>(</a:t>
            </a:r>
            <a:r>
              <a:rPr lang="en-US" b="1" i="1" dirty="0" smtClean="0">
                <a:solidFill>
                  <a:srgbClr val="008000"/>
                </a:solidFill>
              </a:rPr>
              <a:t>2013) 32-51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946" y="199073"/>
            <a:ext cx="7583488" cy="756451"/>
          </a:xfrm>
        </p:spPr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Hard radiation: </a:t>
            </a:r>
            <a:r>
              <a:rPr lang="en-US" dirty="0" err="1" smtClean="0">
                <a:solidFill>
                  <a:srgbClr val="103154"/>
                </a:solidFill>
              </a:rPr>
              <a:t>W+jets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0653" y="586192"/>
            <a:ext cx="3057203" cy="369332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8000"/>
                </a:solidFill>
              </a:rPr>
              <a:t>Phys. Rev. D85 (2012) 092002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23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146" y="3111965"/>
            <a:ext cx="2751254" cy="3449985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80824" y="3124664"/>
            <a:ext cx="2917976" cy="333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Ø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Courier New"/>
              <a:buChar char="o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103154"/>
                </a:solidFill>
              </a:rPr>
              <a:t>Multiplicities in good agreement with NLO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lack of high-energy large-angle emissions in PS MC (</a:t>
            </a:r>
            <a:r>
              <a:rPr lang="en-US" sz="1800" dirty="0" err="1" smtClean="0">
                <a:solidFill>
                  <a:srgbClr val="0000FF"/>
                </a:solidFill>
              </a:rPr>
              <a:t>Pythia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Better modeling of total jet energy in </a:t>
            </a:r>
            <a:r>
              <a:rPr lang="en-US" sz="1800" dirty="0" err="1" smtClean="0">
                <a:solidFill>
                  <a:srgbClr val="0000FF"/>
                </a:solidFill>
              </a:rPr>
              <a:t>Alpgen</a:t>
            </a:r>
            <a:endParaRPr lang="en-US" sz="1800" dirty="0" smtClean="0">
              <a:solidFill>
                <a:srgbClr val="0000FF"/>
              </a:solidFill>
            </a:endParaRP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Good agreement with NLO up to 4 jets</a:t>
            </a:r>
            <a:endParaRPr lang="en-US" sz="1800" dirty="0">
              <a:solidFill>
                <a:srgbClr val="0000FF"/>
              </a:solidFill>
            </a:endParaRPr>
          </a:p>
        </p:txBody>
      </p:sp>
      <p:pic>
        <p:nvPicPr>
          <p:cNvPr id="11" name="Picture 10" descr="fig_2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500" y="1290391"/>
            <a:ext cx="3265256" cy="5055659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218924" y="1369442"/>
            <a:ext cx="5597675" cy="204685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Ø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Courier New"/>
              <a:buChar char="o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smtClean="0">
                <a:solidFill>
                  <a:srgbClr val="103154"/>
                </a:solidFill>
              </a:rPr>
              <a:t>Test pQCD in more exclusive final states</a:t>
            </a:r>
          </a:p>
          <a:p>
            <a:pPr lvl="1"/>
            <a:r>
              <a:rPr lang="en-US" sz="2300" smtClean="0">
                <a:solidFill>
                  <a:srgbClr val="0000FF"/>
                </a:solidFill>
              </a:rPr>
              <a:t>Probe hard QCD radiation from matrix element</a:t>
            </a:r>
          </a:p>
          <a:p>
            <a:pPr lvl="1"/>
            <a:r>
              <a:rPr lang="en-US" sz="2300" smtClean="0">
                <a:solidFill>
                  <a:srgbClr val="0000FF"/>
                </a:solidFill>
              </a:rPr>
              <a:t>Less sensitive to soft radiation and fragmentation</a:t>
            </a:r>
          </a:p>
          <a:p>
            <a:pPr lvl="1"/>
            <a:r>
              <a:rPr lang="en-US" sz="2300" smtClean="0">
                <a:solidFill>
                  <a:srgbClr val="0000FF"/>
                </a:solidFill>
              </a:rPr>
              <a:t>Direct study of SM in regions where new physics is expected</a:t>
            </a:r>
          </a:p>
          <a:p>
            <a:pPr lvl="1"/>
            <a:r>
              <a:rPr lang="en-US" sz="2300" smtClean="0">
                <a:solidFill>
                  <a:srgbClr val="0000FF"/>
                </a:solidFill>
              </a:rPr>
              <a:t>Study potentially large scale dependence (e.g. H</a:t>
            </a:r>
            <a:r>
              <a:rPr lang="en-US" sz="2300" baseline="-25000" smtClean="0">
                <a:solidFill>
                  <a:srgbClr val="0000FF"/>
                </a:solidFill>
              </a:rPr>
              <a:t>T</a:t>
            </a:r>
            <a:r>
              <a:rPr lang="en-US" sz="2300" smtClean="0">
                <a:solidFill>
                  <a:srgbClr val="0000FF"/>
                </a:solidFill>
              </a:rPr>
              <a:t>)</a:t>
            </a:r>
            <a:endParaRPr lang="en-US" sz="23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6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524" y="199073"/>
            <a:ext cx="7583488" cy="756451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Hard radiation: </a:t>
            </a:r>
            <a:r>
              <a:rPr lang="en-US" dirty="0" err="1" smtClean="0">
                <a:solidFill>
                  <a:schemeClr val="tx1"/>
                </a:solidFill>
              </a:rPr>
              <a:t>Z+jets</a:t>
            </a:r>
            <a:r>
              <a:rPr lang="en-US" dirty="0" smtClean="0">
                <a:solidFill>
                  <a:schemeClr val="tx1"/>
                </a:solidFill>
              </a:rPr>
              <a:t> (I)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524" y="1219804"/>
            <a:ext cx="8224761" cy="4699143"/>
          </a:xfrm>
        </p:spPr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Similar conclusions as in </a:t>
            </a:r>
            <a:r>
              <a:rPr lang="en-US" dirty="0" err="1" smtClean="0">
                <a:solidFill>
                  <a:srgbClr val="103154"/>
                </a:solidFill>
              </a:rPr>
              <a:t>W+jets</a:t>
            </a:r>
            <a:r>
              <a:rPr lang="en-US" dirty="0" smtClean="0">
                <a:solidFill>
                  <a:srgbClr val="103154"/>
                </a:solidFill>
              </a:rPr>
              <a:t> measurements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NLO and </a:t>
            </a:r>
            <a:r>
              <a:rPr lang="en-US" dirty="0" err="1" smtClean="0">
                <a:solidFill>
                  <a:srgbClr val="0000FF"/>
                </a:solidFill>
              </a:rPr>
              <a:t>mP</a:t>
            </a:r>
            <a:r>
              <a:rPr lang="en-US" dirty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ME+PS describe data up to 4/5 jets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PS jets are too soft or at low angle</a:t>
            </a:r>
          </a:p>
          <a:p>
            <a:pPr lvl="2">
              <a:spcBef>
                <a:spcPts val="300"/>
              </a:spcBef>
            </a:pPr>
            <a:r>
              <a:rPr lang="en-US" dirty="0" smtClean="0">
                <a:solidFill>
                  <a:srgbClr val="660066"/>
                </a:solidFill>
              </a:rPr>
              <a:t>Not an effect of missing NLO corrections on ME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Some observables need higher multiplicity fixed order calculation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0653" y="216860"/>
            <a:ext cx="3047961" cy="369332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8000"/>
                </a:solidFill>
              </a:rPr>
              <a:t>Phys. Rev. D85 (2012) 032009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006" y="3064503"/>
            <a:ext cx="3001016" cy="349698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06" y="3115303"/>
            <a:ext cx="2568993" cy="34962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021" y="3077203"/>
            <a:ext cx="2692264" cy="35368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54853" y="649692"/>
            <a:ext cx="1788464" cy="369332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arXiv:1304.7098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7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 radiation: </a:t>
            </a:r>
            <a:r>
              <a:rPr lang="en-US" dirty="0" err="1" smtClean="0"/>
              <a:t>Z+jets</a:t>
            </a:r>
            <a:r>
              <a:rPr lang="en-US" dirty="0" smtClean="0"/>
              <a:t>  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524" y="1207104"/>
            <a:ext cx="8224761" cy="4699143"/>
          </a:xfrm>
        </p:spPr>
        <p:txBody>
          <a:bodyPr/>
          <a:lstStyle/>
          <a:p>
            <a:r>
              <a:rPr lang="en-US" dirty="0" smtClean="0"/>
              <a:t>Interesting effects appears at very high PT</a:t>
            </a:r>
          </a:p>
          <a:p>
            <a:pPr lvl="1">
              <a:spcBef>
                <a:spcPts val="300"/>
              </a:spcBef>
            </a:pPr>
            <a:r>
              <a:rPr lang="en-US" dirty="0" smtClean="0">
                <a:solidFill>
                  <a:srgbClr val="0000FF"/>
                </a:solidFill>
              </a:rPr>
              <a:t>Large k-factors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rgbClr val="0000FF"/>
                </a:solidFill>
              </a:rPr>
              <a:t>higher order QCD </a:t>
            </a:r>
            <a:r>
              <a:rPr lang="en-US" b="1" dirty="0" smtClean="0">
                <a:solidFill>
                  <a:srgbClr val="FF0000"/>
                </a:solidFill>
              </a:rPr>
              <a:t>and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EWK corrections become important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rgbClr val="0000FF"/>
                </a:solidFill>
              </a:rPr>
              <a:t>Higher multiplicity from hard radiation are important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rgbClr val="0000FF"/>
                </a:solidFill>
              </a:rPr>
              <a:t>Test of matching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860" y="2870200"/>
            <a:ext cx="2777622" cy="3746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448" y="2870199"/>
            <a:ext cx="2727104" cy="3691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4" y="2870200"/>
            <a:ext cx="2750036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524" y="199073"/>
            <a:ext cx="8224761" cy="7564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Hard radiation: scaling patterns in </a:t>
            </a:r>
            <a:r>
              <a:rPr lang="en-US" dirty="0" err="1" smtClean="0"/>
              <a:t>Z+jets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Study the probability that an extra hard jet get radiated from a given hard process: R</a:t>
            </a:r>
            <a:r>
              <a:rPr lang="en-US" baseline="-25000" dirty="0" smtClean="0"/>
              <a:t>(n+1)/n </a:t>
            </a:r>
            <a:r>
              <a:rPr lang="en-US" dirty="0" smtClean="0"/>
              <a:t>= P</a:t>
            </a:r>
            <a:r>
              <a:rPr lang="en-US" baseline="-25000" dirty="0" smtClean="0"/>
              <a:t>n+1</a:t>
            </a:r>
            <a:r>
              <a:rPr lang="en-US" dirty="0" smtClean="0"/>
              <a:t>/</a:t>
            </a:r>
            <a:r>
              <a:rPr lang="en-US" dirty="0" err="1" smtClean="0"/>
              <a:t>P</a:t>
            </a:r>
            <a:r>
              <a:rPr lang="en-US" baseline="-25000" dirty="0" err="1" smtClean="0"/>
              <a:t>n</a:t>
            </a:r>
            <a:endParaRPr lang="en-US" baseline="-25000" dirty="0" smtClean="0"/>
          </a:p>
          <a:p>
            <a:pPr>
              <a:spcBef>
                <a:spcPts val="1400"/>
              </a:spcBef>
            </a:pPr>
            <a:r>
              <a:rPr lang="en-US" dirty="0" smtClean="0"/>
              <a:t>Two patterns provide limiting cases for most LHC processes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Staircase scaling R</a:t>
            </a:r>
            <a:r>
              <a:rPr lang="en-US" baseline="-25000" dirty="0" smtClean="0">
                <a:solidFill>
                  <a:srgbClr val="0000FF"/>
                </a:solidFill>
              </a:rPr>
              <a:t>(n+1)/n </a:t>
            </a:r>
            <a:r>
              <a:rPr lang="en-US" dirty="0" smtClean="0">
                <a:solidFill>
                  <a:srgbClr val="0000FF"/>
                </a:solidFill>
              </a:rPr>
              <a:t>= e</a:t>
            </a:r>
            <a:r>
              <a:rPr lang="en-US" baseline="30000" dirty="0" smtClean="0">
                <a:solidFill>
                  <a:srgbClr val="0000FF"/>
                </a:solidFill>
              </a:rPr>
              <a:t>-b</a:t>
            </a:r>
            <a:r>
              <a:rPr lang="en-US" dirty="0" smtClean="0">
                <a:solidFill>
                  <a:srgbClr val="0000FF"/>
                </a:solidFill>
              </a:rPr>
              <a:t>: non-</a:t>
            </a:r>
            <a:r>
              <a:rPr lang="en-US" dirty="0" err="1" smtClean="0">
                <a:solidFill>
                  <a:srgbClr val="0000FF"/>
                </a:solidFill>
              </a:rPr>
              <a:t>abelian</a:t>
            </a:r>
            <a:r>
              <a:rPr lang="en-US" dirty="0" smtClean="0">
                <a:solidFill>
                  <a:srgbClr val="0000FF"/>
                </a:solidFill>
              </a:rPr>
              <a:t> QCD effects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Radiation depend on the hard process due to PDF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Poisson scaling                    : gluon radiation off hard quark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Log  enhanced radiation ME due to large hierarchy of scales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98745" y="6183660"/>
            <a:ext cx="533400" cy="365125"/>
          </a:xfrm>
        </p:spPr>
        <p:txBody>
          <a:bodyPr/>
          <a:lstStyle/>
          <a:p>
            <a:fld id="{19371D3E-5A18-49EB-AD2A-429AF165759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48716"/>
          <a:stretch/>
        </p:blipFill>
        <p:spPr>
          <a:xfrm>
            <a:off x="396723" y="4000774"/>
            <a:ext cx="3375177" cy="2335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49567"/>
          <a:stretch/>
        </p:blipFill>
        <p:spPr>
          <a:xfrm>
            <a:off x="4254499" y="3994185"/>
            <a:ext cx="3361899" cy="2303592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0081800"/>
              </p:ext>
            </p:extLst>
          </p:nvPr>
        </p:nvGraphicFramePr>
        <p:xfrm>
          <a:off x="2819400" y="3200400"/>
          <a:ext cx="1000126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6" name="Equation" r:id="rId5" imgW="711200" imgH="406400" progId="Equation.3">
                  <p:embed/>
                </p:oleObj>
              </mc:Choice>
              <mc:Fallback>
                <p:oleObj name="Equation" r:id="rId5" imgW="711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19400" y="3200400"/>
                        <a:ext cx="1000126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69200" y="2908300"/>
            <a:ext cx="1439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Theorically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Understood!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7226300" y="2717800"/>
            <a:ext cx="342900" cy="1028700"/>
          </a:xfrm>
          <a:prstGeom prst="rightBrac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63600" y="6238157"/>
            <a:ext cx="406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1/0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358900" y="6238157"/>
            <a:ext cx="406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/</a:t>
            </a:r>
            <a:r>
              <a:rPr lang="en-US" sz="1400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4200" y="6238157"/>
            <a:ext cx="407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</a:t>
            </a:r>
            <a:r>
              <a:rPr lang="en-US" sz="1400" dirty="0" smtClean="0"/>
              <a:t>/</a:t>
            </a:r>
            <a:r>
              <a:rPr lang="en-US" sz="14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36800" y="6238157"/>
            <a:ext cx="408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</a:t>
            </a:r>
            <a:r>
              <a:rPr lang="en-US" sz="1400" dirty="0" smtClean="0"/>
              <a:t>/</a:t>
            </a:r>
            <a:r>
              <a:rPr lang="en-US" sz="1400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19400" y="6225457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</a:t>
            </a:r>
            <a:r>
              <a:rPr lang="en-US" sz="1400" dirty="0" smtClean="0"/>
              <a:t>/</a:t>
            </a:r>
            <a:r>
              <a:rPr lang="en-US" sz="1400" dirty="0"/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02000" y="6238157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</a:t>
            </a:r>
            <a:r>
              <a:rPr lang="en-US" sz="1400" dirty="0" smtClean="0"/>
              <a:t>/</a:t>
            </a:r>
            <a:r>
              <a:rPr lang="en-US" sz="1400" dirty="0"/>
              <a:t>5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434501"/>
              </p:ext>
            </p:extLst>
          </p:nvPr>
        </p:nvGraphicFramePr>
        <p:xfrm>
          <a:off x="3679826" y="6293423"/>
          <a:ext cx="434974" cy="372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7" name="Equation" r:id="rId7" imgW="533400" imgH="457200" progId="Equation.3">
                  <p:embed/>
                </p:oleObj>
              </mc:Choice>
              <mc:Fallback>
                <p:oleObj name="Equation" r:id="rId7" imgW="5334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79826" y="6293423"/>
                        <a:ext cx="434974" cy="372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775200" y="6222657"/>
            <a:ext cx="406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/</a:t>
            </a:r>
            <a:r>
              <a:rPr lang="en-US" sz="1400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46700" y="6222657"/>
            <a:ext cx="407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3/2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943600" y="6222657"/>
            <a:ext cx="408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4/3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6502400" y="6222657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5/4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7073900" y="6209957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6/5</a:t>
            </a:r>
            <a:endParaRPr lang="en-US" sz="1400" dirty="0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566471"/>
              </p:ext>
            </p:extLst>
          </p:nvPr>
        </p:nvGraphicFramePr>
        <p:xfrm>
          <a:off x="7578726" y="6290623"/>
          <a:ext cx="434974" cy="372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8" name="Equation" r:id="rId9" imgW="533400" imgH="457200" progId="Equation.3">
                  <p:embed/>
                </p:oleObj>
              </mc:Choice>
              <mc:Fallback>
                <p:oleObj name="Equation" r:id="rId9" imgW="5334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78726" y="6290623"/>
                        <a:ext cx="434974" cy="372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927100" y="4686300"/>
            <a:ext cx="1491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T</a:t>
            </a:r>
            <a:r>
              <a:rPr lang="en-US" b="1" baseline="30000" dirty="0" err="1" smtClean="0">
                <a:solidFill>
                  <a:srgbClr val="FF0000"/>
                </a:solidFill>
              </a:rPr>
              <a:t>jet</a:t>
            </a:r>
            <a:r>
              <a:rPr lang="en-US" b="1" baseline="30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&gt; 30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45574" y="4127500"/>
            <a:ext cx="1491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T</a:t>
            </a:r>
            <a:r>
              <a:rPr lang="en-US" b="1" baseline="30000" dirty="0" err="1" smtClean="0">
                <a:solidFill>
                  <a:srgbClr val="FF0000"/>
                </a:solidFill>
              </a:rPr>
              <a:t>jet</a:t>
            </a:r>
            <a:r>
              <a:rPr lang="en-US" b="1" baseline="30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&gt; 30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67774" y="473023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T</a:t>
            </a:r>
            <a:r>
              <a:rPr lang="en-US" b="1" baseline="30000" dirty="0" err="1" smtClean="0">
                <a:solidFill>
                  <a:srgbClr val="FF0000"/>
                </a:solidFill>
              </a:rPr>
              <a:t>lead</a:t>
            </a:r>
            <a:r>
              <a:rPr lang="en-US" b="1" dirty="0" smtClean="0">
                <a:solidFill>
                  <a:srgbClr val="FF0000"/>
                </a:solidFill>
              </a:rPr>
              <a:t> &gt; 150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2744922" y="2908300"/>
            <a:ext cx="2157278" cy="248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029200" y="2908300"/>
            <a:ext cx="1888698" cy="30487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1270319" y="3200400"/>
            <a:ext cx="4673281" cy="2374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2418952" y="3554631"/>
            <a:ext cx="2610248" cy="16777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44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Systematic uncertainties (I)</a:t>
            </a:r>
            <a:endParaRPr lang="en-US" dirty="0">
              <a:solidFill>
                <a:srgbClr val="103154"/>
              </a:solidFill>
            </a:endParaRPr>
          </a:p>
        </p:txBody>
      </p:sp>
      <p:pic>
        <p:nvPicPr>
          <p:cNvPr id="4" name="Picture 3" descr="fig_1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67" y="3758441"/>
            <a:ext cx="2780549" cy="2667759"/>
          </a:xfrm>
          <a:prstGeom prst="rect">
            <a:avLst/>
          </a:prstGeom>
        </p:spPr>
      </p:pic>
      <p:pic>
        <p:nvPicPr>
          <p:cNvPr id="5" name="Picture 4" descr="fig_02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316" y="3790688"/>
            <a:ext cx="2687654" cy="263551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27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47524" y="1257905"/>
            <a:ext cx="8443133" cy="252836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103154"/>
                </a:solidFill>
              </a:rPr>
              <a:t>Systematic uncertainty at same level as the </a:t>
            </a:r>
            <a:r>
              <a:rPr lang="en-US" dirty="0" smtClean="0">
                <a:solidFill>
                  <a:srgbClr val="103154"/>
                </a:solidFill>
              </a:rPr>
              <a:t>NLO theory uncertainty for W/</a:t>
            </a:r>
            <a:r>
              <a:rPr lang="en-US" dirty="0" err="1" smtClean="0">
                <a:solidFill>
                  <a:srgbClr val="103154"/>
                </a:solidFill>
              </a:rPr>
              <a:t>Z+jets</a:t>
            </a:r>
            <a:r>
              <a:rPr lang="en-US" dirty="0" smtClean="0">
                <a:solidFill>
                  <a:srgbClr val="103154"/>
                </a:solidFill>
              </a:rPr>
              <a:t> measurements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Even below for some observables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E.g.: leading jet P</a:t>
            </a:r>
            <a:r>
              <a:rPr lang="en-US" baseline="-25000" dirty="0" smtClean="0">
                <a:solidFill>
                  <a:srgbClr val="008000"/>
                </a:solidFill>
              </a:rPr>
              <a:t>T</a:t>
            </a:r>
            <a:r>
              <a:rPr lang="en-US" dirty="0" smtClean="0">
                <a:solidFill>
                  <a:srgbClr val="008000"/>
                </a:solidFill>
              </a:rPr>
              <a:t> in </a:t>
            </a:r>
            <a:r>
              <a:rPr lang="en-US" dirty="0" err="1" smtClean="0">
                <a:solidFill>
                  <a:srgbClr val="008000"/>
                </a:solidFill>
              </a:rPr>
              <a:t>Z+jets</a:t>
            </a:r>
            <a:endParaRPr lang="en-US" dirty="0" smtClean="0">
              <a:solidFill>
                <a:srgbClr val="008000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Dominated by Jet energy scale uncertainty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More data allow for in-situ calibration studies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Statistical uncertainty important in a large part of the spectrum probed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972" y="3790688"/>
            <a:ext cx="2719809" cy="26355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5390" y="3573775"/>
            <a:ext cx="1896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Z+jets</a:t>
            </a:r>
            <a:r>
              <a:rPr lang="en-US" dirty="0" smtClean="0">
                <a:solidFill>
                  <a:srgbClr val="FF6600"/>
                </a:solidFill>
              </a:rPr>
              <a:t> (2010 data)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5004" y="3515321"/>
            <a:ext cx="1881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Z+jets</a:t>
            </a:r>
            <a:r>
              <a:rPr lang="en-US" dirty="0" smtClean="0">
                <a:solidFill>
                  <a:srgbClr val="FF6600"/>
                </a:solidFill>
              </a:rPr>
              <a:t> (2011 data)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5621" y="3541509"/>
            <a:ext cx="1965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6600"/>
                </a:solidFill>
              </a:rPr>
              <a:t>W</a:t>
            </a:r>
            <a:r>
              <a:rPr lang="en-US" dirty="0" err="1" smtClean="0">
                <a:solidFill>
                  <a:srgbClr val="FF6600"/>
                </a:solidFill>
              </a:rPr>
              <a:t>+jets</a:t>
            </a:r>
            <a:r>
              <a:rPr lang="en-US" dirty="0" smtClean="0">
                <a:solidFill>
                  <a:srgbClr val="FF6600"/>
                </a:solidFill>
              </a:rPr>
              <a:t> (2010 data)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11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03154"/>
                </a:solidFill>
              </a:rPr>
              <a:t>Systematic uncertainties (</a:t>
            </a:r>
            <a:r>
              <a:rPr lang="en-US" dirty="0" smtClean="0">
                <a:solidFill>
                  <a:srgbClr val="103154"/>
                </a:solidFill>
              </a:rPr>
              <a:t>II)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524" y="1257904"/>
            <a:ext cx="8224761" cy="1646739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103154"/>
                </a:solidFill>
              </a:rPr>
              <a:t>Systematic substantially reduced in the case of ratios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Rjets</a:t>
            </a:r>
            <a:r>
              <a:rPr lang="en-US" dirty="0" smtClean="0">
                <a:solidFill>
                  <a:srgbClr val="0000FF"/>
                </a:solidFill>
              </a:rPr>
              <a:t> dominated by lepton rather than jet systematics and prediction almost insensitive to PDF uncertainties</a:t>
            </a:r>
          </a:p>
          <a:p>
            <a:pPr marL="349250" lvl="1" indent="0">
              <a:spcBef>
                <a:spcPts val="1800"/>
              </a:spcBef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   </a:t>
            </a:r>
            <a:r>
              <a:rPr lang="en-US" sz="2600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6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</a:rPr>
              <a:t>A precision observable</a:t>
            </a:r>
          </a:p>
        </p:txBody>
      </p:sp>
      <p:pic>
        <p:nvPicPr>
          <p:cNvPr id="6" name="Picture 5" descr="fig_02b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78" t="4108" r="6093" b="2290"/>
          <a:stretch/>
        </p:blipFill>
        <p:spPr>
          <a:xfrm>
            <a:off x="447524" y="2837419"/>
            <a:ext cx="4542837" cy="3774050"/>
          </a:xfrm>
          <a:prstGeom prst="rect">
            <a:avLst/>
          </a:prstGeom>
        </p:spPr>
      </p:pic>
      <p:pic>
        <p:nvPicPr>
          <p:cNvPr id="8" name="Picture 7" descr="figaux_0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7" t="2772" r="4396" b="4125"/>
          <a:stretch/>
        </p:blipFill>
        <p:spPr>
          <a:xfrm>
            <a:off x="4990362" y="2883962"/>
            <a:ext cx="3931930" cy="27197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83679" y="5619441"/>
            <a:ext cx="2480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Level of cancellation of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Jet effects in </a:t>
            </a:r>
            <a:r>
              <a:rPr lang="en-US" b="1" dirty="0" err="1" smtClean="0">
                <a:solidFill>
                  <a:srgbClr val="0000FF"/>
                </a:solidFill>
              </a:rPr>
              <a:t>Rjets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2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524" y="207966"/>
            <a:ext cx="7583488" cy="756451"/>
          </a:xfrm>
        </p:spPr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Hard Radiation: </a:t>
            </a:r>
            <a:r>
              <a:rPr lang="en-US" dirty="0" err="1" smtClean="0">
                <a:solidFill>
                  <a:srgbClr val="103154"/>
                </a:solidFill>
              </a:rPr>
              <a:t>Rjets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The ratio of </a:t>
            </a:r>
            <a:r>
              <a:rPr lang="en-US" dirty="0" err="1" smtClean="0">
                <a:solidFill>
                  <a:srgbClr val="103154"/>
                </a:solidFill>
              </a:rPr>
              <a:t>W+jets</a:t>
            </a:r>
            <a:r>
              <a:rPr lang="en-US" dirty="0" smtClean="0">
                <a:solidFill>
                  <a:srgbClr val="103154"/>
                </a:solidFill>
              </a:rPr>
              <a:t> to </a:t>
            </a:r>
            <a:r>
              <a:rPr lang="en-US" dirty="0" err="1" smtClean="0">
                <a:solidFill>
                  <a:srgbClr val="103154"/>
                </a:solidFill>
              </a:rPr>
              <a:t>Z+jets</a:t>
            </a:r>
            <a:r>
              <a:rPr lang="en-US" dirty="0" smtClean="0">
                <a:solidFill>
                  <a:srgbClr val="103154"/>
                </a:solidFill>
              </a:rPr>
              <a:t> cross section retains some sensitivity to higher order hard emission effects on some observable, and very little dependence on some others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high precision and very little dependence on non-</a:t>
            </a:r>
            <a:r>
              <a:rPr lang="en-US" dirty="0" err="1" smtClean="0">
                <a:solidFill>
                  <a:srgbClr val="0000FF"/>
                </a:solidFill>
              </a:rPr>
              <a:t>perturbative</a:t>
            </a:r>
            <a:r>
              <a:rPr lang="en-US" dirty="0" smtClean="0">
                <a:solidFill>
                  <a:srgbClr val="0000FF"/>
                </a:solidFill>
              </a:rPr>
              <a:t> effects (PDF, fragmentation, underlying events)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Powerful observables for new physics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Exclusive jet selection enhance impact</a:t>
            </a:r>
          </a:p>
          <a:p>
            <a:pPr marL="349250" lvl="1" indent="0">
              <a:spcBef>
                <a:spcPts val="0"/>
              </a:spcBef>
              <a:buNone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of hard radiation for QCD studies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609" y="2979742"/>
            <a:ext cx="3251507" cy="36325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40949" y="586192"/>
            <a:ext cx="3263227" cy="369332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hu-HU" b="1" i="1" dirty="0">
                <a:solidFill>
                  <a:srgbClr val="008000"/>
                </a:solidFill>
              </a:rPr>
              <a:t>Phys. Lett. B708 (2012) 221-240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29</a:t>
            </a:fld>
            <a:endParaRPr lang="en-US"/>
          </a:p>
        </p:txBody>
      </p:sp>
      <p:pic>
        <p:nvPicPr>
          <p:cNvPr id="10" name="Picture 9" descr="figaux_1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040" y="4089400"/>
            <a:ext cx="3725197" cy="25228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3414" y="4299441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Ds 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PDF</a:t>
            </a:r>
            <a:endParaRPr lang="en-US" sz="2400" b="1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52029"/>
            <a:ext cx="8432082" cy="609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Studying the strong interaction at the LHC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4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817" y="199073"/>
            <a:ext cx="7583488" cy="756451"/>
          </a:xfrm>
        </p:spPr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Heavy flavor: </a:t>
            </a:r>
            <a:r>
              <a:rPr lang="en-US" dirty="0" err="1" smtClean="0">
                <a:solidFill>
                  <a:srgbClr val="103154"/>
                </a:solidFill>
              </a:rPr>
              <a:t>Z+b-jets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Good agreement with NLO MCFM and SHERPA, but 1.2</a:t>
            </a:r>
            <a:r>
              <a:rPr lang="en-US" dirty="0" smtClean="0">
                <a:solidFill>
                  <a:srgbClr val="103154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rgbClr val="103154"/>
                </a:solidFill>
              </a:rPr>
              <a:t> deviation with ALPGEN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Seems to favor scheme where b-quark is taken from PDF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Doesn’t favor massless over massive scheme</a:t>
            </a:r>
          </a:p>
          <a:p>
            <a:r>
              <a:rPr lang="en-US" dirty="0" smtClean="0">
                <a:solidFill>
                  <a:srgbClr val="103154"/>
                </a:solidFill>
              </a:rPr>
              <a:t>Good description of b-jet </a:t>
            </a:r>
            <a:r>
              <a:rPr lang="en-US" dirty="0" err="1" smtClean="0">
                <a:solidFill>
                  <a:srgbClr val="103154"/>
                </a:solidFill>
              </a:rPr>
              <a:t>p</a:t>
            </a:r>
            <a:r>
              <a:rPr lang="en-US" baseline="-25000" dirty="0" err="1" smtClean="0">
                <a:solidFill>
                  <a:srgbClr val="103154"/>
                </a:solidFill>
              </a:rPr>
              <a:t>T</a:t>
            </a:r>
            <a:r>
              <a:rPr lang="en-US" dirty="0" smtClean="0">
                <a:solidFill>
                  <a:srgbClr val="103154"/>
                </a:solidFill>
              </a:rPr>
              <a:t> shape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Not yet a differential measurement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40949" y="586192"/>
            <a:ext cx="3199107" cy="369332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hu-HU" b="1" i="1" dirty="0">
                <a:solidFill>
                  <a:srgbClr val="008000"/>
                </a:solidFill>
              </a:rPr>
              <a:t>Phys.Lett. B706 (2012) 295-313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5" name="Picture 4" descr="figaux_06b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9" t="3772" r="3577"/>
          <a:stretch/>
        </p:blipFill>
        <p:spPr>
          <a:xfrm>
            <a:off x="5049461" y="3603875"/>
            <a:ext cx="3800662" cy="2880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17" y="3931401"/>
            <a:ext cx="4556644" cy="212643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5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524" y="199073"/>
            <a:ext cx="7583488" cy="756451"/>
          </a:xfrm>
        </p:spPr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Heavy Flavor: </a:t>
            </a:r>
            <a:r>
              <a:rPr lang="en-US" dirty="0" err="1" smtClean="0">
                <a:solidFill>
                  <a:srgbClr val="103154"/>
                </a:solidFill>
              </a:rPr>
              <a:t>W+b-jets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524" y="1257904"/>
            <a:ext cx="8388334" cy="1227931"/>
          </a:xfrm>
        </p:spPr>
        <p:txBody>
          <a:bodyPr/>
          <a:lstStyle/>
          <a:p>
            <a:r>
              <a:rPr lang="en-US" dirty="0">
                <a:solidFill>
                  <a:srgbClr val="103154"/>
                </a:solidFill>
              </a:rPr>
              <a:t>While </a:t>
            </a:r>
            <a:r>
              <a:rPr lang="en-US" dirty="0" err="1">
                <a:solidFill>
                  <a:srgbClr val="103154"/>
                </a:solidFill>
              </a:rPr>
              <a:t>Z+b-jets</a:t>
            </a:r>
            <a:r>
              <a:rPr lang="en-US" dirty="0">
                <a:solidFill>
                  <a:srgbClr val="103154"/>
                </a:solidFill>
              </a:rPr>
              <a:t> cross section measurement agrees well with NLO </a:t>
            </a:r>
            <a:r>
              <a:rPr lang="en-US" dirty="0" smtClean="0">
                <a:solidFill>
                  <a:srgbClr val="103154"/>
                </a:solidFill>
              </a:rPr>
              <a:t>predictions, a small tensions is again observed between </a:t>
            </a:r>
            <a:r>
              <a:rPr lang="en-US" dirty="0" err="1">
                <a:solidFill>
                  <a:srgbClr val="103154"/>
                </a:solidFill>
              </a:rPr>
              <a:t>W+b-jets</a:t>
            </a:r>
            <a:r>
              <a:rPr lang="en-US" dirty="0">
                <a:solidFill>
                  <a:srgbClr val="103154"/>
                </a:solidFill>
              </a:rPr>
              <a:t> measurements and theory </a:t>
            </a:r>
            <a:r>
              <a:rPr lang="en-US" dirty="0" smtClean="0">
                <a:solidFill>
                  <a:srgbClr val="103154"/>
                </a:solidFill>
              </a:rPr>
              <a:t>predictions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40949" y="199073"/>
            <a:ext cx="3199107" cy="369332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hu-HU" b="1" i="1" dirty="0">
                <a:solidFill>
                  <a:srgbClr val="008000"/>
                </a:solidFill>
              </a:rPr>
              <a:t>Phys.Lett. B707 (2012) 418-437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17213" y="2369273"/>
            <a:ext cx="4610387" cy="330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Ø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Courier New"/>
              <a:buChar char="o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rgbClr val="3366FF"/>
                </a:solidFill>
              </a:rPr>
              <a:t>Larger in the </a:t>
            </a:r>
            <a:r>
              <a:rPr lang="en-US" dirty="0">
                <a:solidFill>
                  <a:srgbClr val="3366FF"/>
                </a:solidFill>
              </a:rPr>
              <a:t>1</a:t>
            </a:r>
            <a:r>
              <a:rPr lang="en-US" dirty="0" smtClean="0">
                <a:solidFill>
                  <a:srgbClr val="3366FF"/>
                </a:solidFill>
              </a:rPr>
              <a:t>-</a:t>
            </a:r>
            <a:r>
              <a:rPr lang="en-US" dirty="0">
                <a:solidFill>
                  <a:srgbClr val="3366FF"/>
                </a:solidFill>
              </a:rPr>
              <a:t>jet </a:t>
            </a:r>
            <a:r>
              <a:rPr lang="en-US" dirty="0" smtClean="0">
                <a:solidFill>
                  <a:srgbClr val="3366FF"/>
                </a:solidFill>
              </a:rPr>
              <a:t>bin than 2-jets</a:t>
            </a:r>
            <a:endParaRPr lang="en-US" dirty="0">
              <a:solidFill>
                <a:srgbClr val="3366FF"/>
              </a:solidFill>
            </a:endParaRPr>
          </a:p>
          <a:p>
            <a:pPr lvl="2">
              <a:spcBef>
                <a:spcPts val="300"/>
              </a:spcBef>
            </a:pPr>
            <a:r>
              <a:rPr lang="en-US" dirty="0" smtClean="0">
                <a:solidFill>
                  <a:srgbClr val="660066"/>
                </a:solidFill>
              </a:rPr>
              <a:t>Only a ~1 sigma deviation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Systematically increasing with P</a:t>
            </a:r>
            <a:r>
              <a:rPr lang="en-US" baseline="-25000" dirty="0" smtClean="0">
                <a:solidFill>
                  <a:srgbClr val="0000FF"/>
                </a:solidFill>
              </a:rPr>
              <a:t>T</a:t>
            </a:r>
          </a:p>
          <a:p>
            <a:pPr marL="349250" lvl="1" indent="0">
              <a:spcBef>
                <a:spcPts val="1200"/>
              </a:spcBef>
              <a:buNone/>
            </a:pP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Not yet significant</a:t>
            </a:r>
          </a:p>
          <a:p>
            <a:pPr marL="349250" lvl="1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Need more precision t0 conclude…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31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492" t="3199" r="3890" b="9165"/>
          <a:stretch/>
        </p:blipFill>
        <p:spPr>
          <a:xfrm>
            <a:off x="1079500" y="4271681"/>
            <a:ext cx="3365500" cy="23363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0" y="2653911"/>
            <a:ext cx="3986788" cy="35297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38991" y="644605"/>
            <a:ext cx="1792021" cy="369332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hu-HU" b="1" i="1" dirty="0" smtClean="0">
                <a:solidFill>
                  <a:srgbClr val="008000"/>
                </a:solidFill>
              </a:rPr>
              <a:t>arXiv:1302.2929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0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A look at New Physics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3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A Problematic situation…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857" y="1257904"/>
            <a:ext cx="8511001" cy="530358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103154"/>
                </a:solidFill>
              </a:rPr>
              <a:t>Summary of our discussion so far: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e need to get more precise QCD predictions </a:t>
            </a:r>
          </a:p>
          <a:p>
            <a:pPr lvl="1">
              <a:spcBef>
                <a:spcPts val="900"/>
              </a:spcBef>
            </a:pPr>
            <a:r>
              <a:rPr lang="en-US" dirty="0" smtClean="0">
                <a:solidFill>
                  <a:srgbClr val="0000FF"/>
                </a:solidFill>
              </a:rPr>
              <a:t>ATLAS W/Z physics measurements reached sufficient precision  for testing state-of-the-art QCD calculations</a:t>
            </a:r>
          </a:p>
          <a:p>
            <a:pPr lvl="1">
              <a:spcBef>
                <a:spcPts val="900"/>
              </a:spcBef>
            </a:pPr>
            <a:r>
              <a:rPr lang="en-US" dirty="0" smtClean="0">
                <a:solidFill>
                  <a:srgbClr val="0000FF"/>
                </a:solidFill>
              </a:rPr>
              <a:t>… but can’t </a:t>
            </a:r>
            <a:r>
              <a:rPr lang="en-US" u="sng" dirty="0">
                <a:solidFill>
                  <a:srgbClr val="0000FF"/>
                </a:solidFill>
              </a:rPr>
              <a:t>exactly</a:t>
            </a:r>
            <a:r>
              <a:rPr lang="en-US" dirty="0">
                <a:solidFill>
                  <a:srgbClr val="0000FF"/>
                </a:solidFill>
              </a:rPr>
              <a:t> tell yet what </a:t>
            </a:r>
            <a:r>
              <a:rPr lang="en-US" dirty="0" smtClean="0">
                <a:solidFill>
                  <a:srgbClr val="0000FF"/>
                </a:solidFill>
              </a:rPr>
              <a:t>needs to be improved and how: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Theory and experiment are mutually adjusting processes that take time</a:t>
            </a:r>
          </a:p>
          <a:p>
            <a:r>
              <a:rPr lang="en-US" dirty="0" smtClean="0">
                <a:solidFill>
                  <a:srgbClr val="103154"/>
                </a:solidFill>
              </a:rPr>
              <a:t>New physics searches are taking place in parallel with QCD studies, but at a faster pace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Many analyses can live for a while with larger systematics as they are anyway highly statistically limited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rgbClr val="0000FF"/>
                </a:solidFill>
              </a:rPr>
              <a:t>Some analysis simply keep lower sensitivity until calculations improvements get available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2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… and a solution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524" y="1257904"/>
            <a:ext cx="8338394" cy="5303581"/>
          </a:xfrm>
        </p:spPr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But some </a:t>
            </a:r>
            <a:r>
              <a:rPr lang="en-US" dirty="0">
                <a:solidFill>
                  <a:srgbClr val="103154"/>
                </a:solidFill>
              </a:rPr>
              <a:t>analyses can use one of the important lesson learned: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RATIOS suffers from much smaller experimental and QCD theory uncertainties and can thus be used to optimize the precision of background estimate in new physics searches</a:t>
            </a:r>
          </a:p>
          <a:p>
            <a:pPr>
              <a:buClrTx/>
              <a:buFont typeface="Wingdings 2" charset="2"/>
              <a:buChar char="⇒"/>
            </a:pPr>
            <a:r>
              <a:rPr lang="en-US" dirty="0" smtClean="0">
                <a:solidFill>
                  <a:srgbClr val="0000FF"/>
                </a:solidFill>
              </a:rPr>
              <a:t>This is what makes data-driven background estimate techniques so </a:t>
            </a:r>
            <a:r>
              <a:rPr lang="en-US" dirty="0" err="1" smtClean="0">
                <a:solidFill>
                  <a:srgbClr val="0000FF"/>
                </a:solidFill>
              </a:rPr>
              <a:t>powerfull</a:t>
            </a:r>
            <a:r>
              <a:rPr lang="en-US" dirty="0" smtClean="0">
                <a:solidFill>
                  <a:srgbClr val="0000FF"/>
                </a:solidFill>
              </a:rPr>
              <a:t>!</a:t>
            </a:r>
          </a:p>
          <a:p>
            <a:r>
              <a:rPr lang="en-US" dirty="0" err="1" smtClean="0">
                <a:solidFill>
                  <a:srgbClr val="103154"/>
                </a:solidFill>
              </a:rPr>
              <a:t>Jets+E</a:t>
            </a:r>
            <a:r>
              <a:rPr lang="en-US" baseline="-25000" dirty="0" err="1" smtClean="0">
                <a:solidFill>
                  <a:srgbClr val="103154"/>
                </a:solidFill>
              </a:rPr>
              <a:t>T</a:t>
            </a:r>
            <a:r>
              <a:rPr lang="en-US" baseline="30000" dirty="0" err="1" smtClean="0">
                <a:solidFill>
                  <a:srgbClr val="103154"/>
                </a:solidFill>
              </a:rPr>
              <a:t>miss</a:t>
            </a:r>
            <a:r>
              <a:rPr lang="en-US" dirty="0" smtClean="0">
                <a:solidFill>
                  <a:srgbClr val="103154"/>
                </a:solidFill>
              </a:rPr>
              <a:t> final states a priori suffers from very large systematic uncertainties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rgbClr val="0000FF"/>
                </a:solidFill>
              </a:rPr>
              <a:t>We will show that surprisingly good precision can be obtained when profiting from ratios to get </a:t>
            </a:r>
            <a:r>
              <a:rPr lang="en-US" dirty="0" err="1" smtClean="0">
                <a:solidFill>
                  <a:srgbClr val="0000FF"/>
                </a:solidFill>
              </a:rPr>
              <a:t>jets+E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r>
              <a:rPr lang="en-US" baseline="30000" dirty="0" err="1" smtClean="0">
                <a:solidFill>
                  <a:srgbClr val="0000FF"/>
                </a:solidFill>
              </a:rPr>
              <a:t>miss</a:t>
            </a:r>
            <a:r>
              <a:rPr lang="en-US" dirty="0" smtClean="0">
                <a:solidFill>
                  <a:srgbClr val="0000FF"/>
                </a:solidFill>
              </a:rPr>
              <a:t> data-driven background estimate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We will concentrate on low jet multiplicity final state (“</a:t>
            </a:r>
            <a:r>
              <a:rPr lang="en-US" dirty="0" err="1" smtClean="0">
                <a:solidFill>
                  <a:srgbClr val="660066"/>
                </a:solidFill>
              </a:rPr>
              <a:t>monojet</a:t>
            </a:r>
            <a:r>
              <a:rPr lang="en-US" dirty="0" smtClean="0">
                <a:solidFill>
                  <a:srgbClr val="660066"/>
                </a:solidFill>
              </a:rPr>
              <a:t>”)</a:t>
            </a:r>
            <a:endParaRPr lang="en-US" dirty="0">
              <a:solidFill>
                <a:srgbClr val="660066"/>
              </a:solidFill>
            </a:endParaRP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rgbClr val="0000FF"/>
                </a:solidFill>
              </a:rPr>
              <a:t>This will allow us to get tight constraints on dark matter candidates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22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New Physics in </a:t>
            </a:r>
            <a:r>
              <a:rPr lang="en-US" dirty="0" err="1" smtClean="0">
                <a:solidFill>
                  <a:srgbClr val="103154"/>
                </a:solidFill>
              </a:rPr>
              <a:t>monojet</a:t>
            </a:r>
            <a:r>
              <a:rPr lang="en-US" dirty="0" smtClean="0">
                <a:solidFill>
                  <a:srgbClr val="103154"/>
                </a:solidFill>
              </a:rPr>
              <a:t> events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091" y="1257904"/>
            <a:ext cx="5227253" cy="5303581"/>
          </a:xfrm>
        </p:spPr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Many new physics scenario predicts high production rate for such final state: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rgbClr val="0000FF"/>
                </a:solidFill>
              </a:rPr>
              <a:t>Generic dark matter produced via contact interaction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rgbClr val="0000FF"/>
                </a:solidFill>
              </a:rPr>
              <a:t>Invisible Higgs 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rgbClr val="0000FF"/>
                </a:solidFill>
              </a:rPr>
              <a:t>Gauge-mediated SUSY breaking scenario: </a:t>
            </a:r>
            <a:r>
              <a:rPr lang="en-US" dirty="0" err="1" smtClean="0">
                <a:solidFill>
                  <a:srgbClr val="0000FF"/>
                </a:solidFill>
              </a:rPr>
              <a:t>Gravitino+squark</a:t>
            </a:r>
            <a:r>
              <a:rPr lang="en-US" dirty="0" smtClean="0">
                <a:solidFill>
                  <a:srgbClr val="0000FF"/>
                </a:solidFill>
              </a:rPr>
              <a:t>/</a:t>
            </a:r>
            <a:r>
              <a:rPr lang="en-US" dirty="0" err="1" smtClean="0">
                <a:solidFill>
                  <a:srgbClr val="0000FF"/>
                </a:solidFill>
              </a:rPr>
              <a:t>gluino</a:t>
            </a:r>
            <a:r>
              <a:rPr lang="en-US" dirty="0" smtClean="0">
                <a:solidFill>
                  <a:srgbClr val="0000FF"/>
                </a:solidFill>
              </a:rPr>
              <a:t> production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Assume 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rgbClr val="0000FF"/>
                </a:solidFill>
              </a:rPr>
              <a:t>Production of graviton </a:t>
            </a:r>
            <a:r>
              <a:rPr lang="en-US" dirty="0" err="1" smtClean="0">
                <a:solidFill>
                  <a:srgbClr val="0000FF"/>
                </a:solidFill>
              </a:rPr>
              <a:t>Kaluza</a:t>
            </a:r>
            <a:r>
              <a:rPr lang="en-US" dirty="0" smtClean="0">
                <a:solidFill>
                  <a:srgbClr val="0000FF"/>
                </a:solidFill>
              </a:rPr>
              <a:t>-Klein mode in large extra dimension scenarios</a:t>
            </a:r>
          </a:p>
          <a:p>
            <a:pPr lvl="1">
              <a:spcBef>
                <a:spcPts val="1200"/>
              </a:spcBef>
            </a:pPr>
            <a:r>
              <a:rPr lang="en-US" dirty="0" err="1" smtClean="0">
                <a:solidFill>
                  <a:srgbClr val="0000FF"/>
                </a:solidFill>
              </a:rPr>
              <a:t>Unparticle</a:t>
            </a:r>
            <a:endParaRPr lang="en-US" dirty="0" smtClean="0">
              <a:solidFill>
                <a:srgbClr val="0000FF"/>
              </a:solidFill>
            </a:endParaRP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Equivalent to LED+SUSY in the bulk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686" y="1228368"/>
            <a:ext cx="1663238" cy="1642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126" y="2649801"/>
            <a:ext cx="2443236" cy="1209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083" y="3829053"/>
            <a:ext cx="1964762" cy="1414629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8734172"/>
              </p:ext>
            </p:extLst>
          </p:nvPr>
        </p:nvGraphicFramePr>
        <p:xfrm>
          <a:off x="2214937" y="4311503"/>
          <a:ext cx="1624286" cy="308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0" name="Equation" r:id="rId6" imgW="1270000" imgH="241300" progId="Equation.3">
                  <p:embed/>
                </p:oleObj>
              </mc:Choice>
              <mc:Fallback>
                <p:oleObj name="Equation" r:id="rId6" imgW="1270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14937" y="4311503"/>
                        <a:ext cx="1624286" cy="308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9084" y="5099148"/>
            <a:ext cx="1929040" cy="146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1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Contribution from Standard Model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524" y="1257904"/>
            <a:ext cx="5193183" cy="5303581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>
                <a:solidFill>
                  <a:srgbClr val="103154"/>
                </a:solidFill>
              </a:rPr>
              <a:t>Irreducible background </a:t>
            </a: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Physics processes with same final state</a:t>
            </a:r>
          </a:p>
          <a:p>
            <a:pPr marL="457200" indent="-457200">
              <a:buFont typeface="+mj-ea"/>
              <a:buAutoNum type="circleNumDbPlain"/>
            </a:pPr>
            <a:r>
              <a:rPr lang="en-US" sz="2400" dirty="0" err="1" smtClean="0">
                <a:solidFill>
                  <a:srgbClr val="FF0000"/>
                </a:solidFill>
              </a:rPr>
              <a:t>Z</a:t>
            </a:r>
            <a:r>
              <a:rPr lang="en-US" sz="2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nn</a:t>
            </a:r>
            <a:r>
              <a:rPr lang="en-US" sz="2400" dirty="0" err="1" smtClean="0">
                <a:solidFill>
                  <a:srgbClr val="FF0000"/>
                </a:solidFill>
              </a:rPr>
              <a:t>+jets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103154"/>
                </a:solidFill>
              </a:rPr>
              <a:t>Reducible background</a:t>
            </a: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Physics processes with different final states modified by detector effects</a:t>
            </a:r>
          </a:p>
          <a:p>
            <a:pPr marL="457200" indent="-457200">
              <a:buFont typeface="+mj-ea"/>
              <a:buAutoNum type="circleNumDbPlain" startAt="2"/>
            </a:pPr>
            <a:r>
              <a:rPr lang="en-US" sz="2400" dirty="0" err="1" smtClean="0">
                <a:solidFill>
                  <a:srgbClr val="FF0000"/>
                </a:solidFill>
              </a:rPr>
              <a:t>Wl</a:t>
            </a:r>
            <a:r>
              <a:rPr lang="en-US" sz="2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2400" dirty="0" err="1" smtClean="0">
                <a:solidFill>
                  <a:srgbClr val="FF0000"/>
                </a:solidFill>
              </a:rPr>
              <a:t>+jets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457200" indent="-457200">
              <a:buFont typeface="+mj-ea"/>
              <a:buAutoNum type="circleNumDbPlain" startAt="2"/>
            </a:pPr>
            <a:r>
              <a:rPr lang="en-US" sz="2400" dirty="0" smtClean="0">
                <a:solidFill>
                  <a:srgbClr val="FF0000"/>
                </a:solidFill>
              </a:rPr>
              <a:t>QCD </a:t>
            </a:r>
            <a:r>
              <a:rPr lang="en-US" sz="2400" dirty="0" err="1" smtClean="0">
                <a:solidFill>
                  <a:srgbClr val="FF0000"/>
                </a:solidFill>
              </a:rPr>
              <a:t>multijet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457200" indent="-457200">
              <a:buFont typeface="+mj-ea"/>
              <a:buAutoNum type="circleNumDbPlain" startAt="2"/>
            </a:pPr>
            <a:r>
              <a:rPr lang="en-US" sz="2400" dirty="0" smtClean="0">
                <a:solidFill>
                  <a:srgbClr val="FF0000"/>
                </a:solidFill>
              </a:rPr>
              <a:t>Non-collision events</a:t>
            </a:r>
          </a:p>
          <a:p>
            <a:pPr marL="457200" indent="-457200">
              <a:buFont typeface="+mj-ea"/>
              <a:buAutoNum type="circleNumDbPlain" startAt="2"/>
            </a:pPr>
            <a:r>
              <a:rPr lang="en-US" sz="2400" dirty="0" smtClean="0">
                <a:solidFill>
                  <a:srgbClr val="FF0000"/>
                </a:solidFill>
              </a:rPr>
              <a:t>Others…</a:t>
            </a:r>
          </a:p>
          <a:p>
            <a:pPr marL="800100" lvl="1" indent="-457200">
              <a:buFont typeface="Courier New"/>
              <a:buChar char="o"/>
            </a:pPr>
            <a:r>
              <a:rPr lang="en-US" dirty="0" err="1" smtClean="0">
                <a:solidFill>
                  <a:srgbClr val="660066"/>
                </a:solidFill>
              </a:rPr>
              <a:t>Dibosons</a:t>
            </a:r>
            <a:r>
              <a:rPr lang="en-US" dirty="0" smtClean="0">
                <a:solidFill>
                  <a:srgbClr val="660066"/>
                </a:solidFill>
              </a:rPr>
              <a:t> (WW,WZ,ZZ)</a:t>
            </a:r>
          </a:p>
          <a:p>
            <a:pPr marL="800100" lvl="1" indent="-457200">
              <a:buFont typeface="Courier New"/>
              <a:buChar char="o"/>
            </a:pPr>
            <a:r>
              <a:rPr lang="en-US" dirty="0" smtClean="0">
                <a:solidFill>
                  <a:srgbClr val="660066"/>
                </a:solidFill>
              </a:rPr>
              <a:t>Top (</a:t>
            </a:r>
            <a:r>
              <a:rPr lang="en-US" dirty="0" err="1" smtClean="0">
                <a:solidFill>
                  <a:srgbClr val="660066"/>
                </a:solidFill>
              </a:rPr>
              <a:t>ttbar</a:t>
            </a:r>
            <a:r>
              <a:rPr lang="en-US" dirty="0" smtClean="0">
                <a:solidFill>
                  <a:srgbClr val="660066"/>
                </a:solidFill>
              </a:rPr>
              <a:t>, single top)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35" t="11462" r="18526" b="15471"/>
          <a:stretch>
            <a:fillRect/>
          </a:stretch>
        </p:blipFill>
        <p:spPr bwMode="auto">
          <a:xfrm>
            <a:off x="5564305" y="1745841"/>
            <a:ext cx="3012007" cy="169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1078" y="4185579"/>
            <a:ext cx="3071516" cy="176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8256560" y="4401479"/>
            <a:ext cx="127922" cy="2650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fr-CA"/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8153198" y="4479662"/>
            <a:ext cx="127922" cy="2766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fr-CA"/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8054929" y="4485367"/>
            <a:ext cx="4903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1400" b="1">
                <a:latin typeface="Arial" charset="0"/>
              </a:rPr>
              <a:t>q</a:t>
            </a:r>
            <a:endParaRPr lang="en-US" sz="1400" b="1">
              <a:latin typeface="Arial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8011647" y="5317477"/>
            <a:ext cx="342165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GB" sz="1400" b="1" dirty="0">
                <a:latin typeface="Arial Bar" pitchFamily="80" charset="0"/>
              </a:rPr>
              <a:t>q</a:t>
            </a:r>
            <a:endParaRPr lang="en-US" sz="1400" b="1" dirty="0">
              <a:latin typeface="Arial Bar" pitchFamily="80" charset="0"/>
            </a:endParaRPr>
          </a:p>
        </p:txBody>
      </p:sp>
      <p:sp>
        <p:nvSpPr>
          <p:cNvPr id="11" name="AutoShape 25"/>
          <p:cNvSpPr>
            <a:spLocks noChangeArrowheads="1"/>
          </p:cNvSpPr>
          <p:nvPr/>
        </p:nvSpPr>
        <p:spPr bwMode="auto">
          <a:xfrm>
            <a:off x="8203259" y="5163704"/>
            <a:ext cx="362446" cy="400505"/>
          </a:xfrm>
          <a:prstGeom prst="flowChartSummingJunction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928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199073"/>
            <a:ext cx="7892822" cy="75645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103154"/>
                </a:solidFill>
              </a:rPr>
              <a:t>Data-driven background estimate 101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95288" y="1311910"/>
            <a:ext cx="8497887" cy="1546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Ø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Courier New"/>
              <a:buChar char="o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45000"/>
              </a:spcBef>
              <a:spcAft>
                <a:spcPct val="20000"/>
              </a:spcAft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103154"/>
                </a:solidFill>
                <a:sym typeface="Symbol" pitchFamily="18" charset="2"/>
              </a:rPr>
              <a:t>To produce a data-driven predictions, we can:</a:t>
            </a:r>
          </a:p>
          <a:p>
            <a:pPr lvl="1">
              <a:spcBef>
                <a:spcPts val="480"/>
              </a:spcBef>
              <a:spcAft>
                <a:spcPct val="20000"/>
              </a:spcAft>
              <a:buFont typeface="Wingdings" pitchFamily="2" charset="2"/>
              <a:buNone/>
              <a:defRPr/>
            </a:pPr>
            <a:r>
              <a:rPr lang="en-GB" dirty="0" smtClean="0">
                <a:solidFill>
                  <a:srgbClr val="000099"/>
                </a:solidFill>
                <a:sym typeface="Symbol" pitchFamily="18" charset="2"/>
              </a:rPr>
              <a:t>1- </a:t>
            </a:r>
            <a:r>
              <a:rPr lang="en-GB" dirty="0" smtClean="0">
                <a:solidFill>
                  <a:srgbClr val="0000CC"/>
                </a:solidFill>
                <a:sym typeface="Symbol" pitchFamily="18" charset="2"/>
              </a:rPr>
              <a:t>Reverse one (few) signal selection(s)</a:t>
            </a:r>
            <a:r>
              <a:rPr lang="en-GB" dirty="0" smtClean="0">
                <a:solidFill>
                  <a:srgbClr val="000099"/>
                </a:solidFill>
                <a:sym typeface="Symbol" pitchFamily="18" charset="2"/>
              </a:rPr>
              <a:t> </a:t>
            </a:r>
          </a:p>
          <a:p>
            <a:pPr lvl="2">
              <a:spcBef>
                <a:spcPts val="0"/>
              </a:spcBef>
              <a:buClrTx/>
              <a:buSzPct val="135000"/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6600"/>
                </a:solidFill>
                <a:sym typeface="Symbol" pitchFamily="18" charset="2"/>
              </a:rPr>
              <a:t>Avoid signal contamination </a:t>
            </a:r>
            <a:endParaRPr lang="en-GB" dirty="0">
              <a:solidFill>
                <a:srgbClr val="006600"/>
              </a:solidFill>
              <a:sym typeface="Symbol" pitchFamily="18" charset="2"/>
            </a:endParaRPr>
          </a:p>
        </p:txBody>
      </p:sp>
      <p:sp>
        <p:nvSpPr>
          <p:cNvPr id="7" name="AutoShape 14"/>
          <p:cNvSpPr>
            <a:spLocks/>
          </p:cNvSpPr>
          <p:nvPr/>
        </p:nvSpPr>
        <p:spPr bwMode="auto">
          <a:xfrm rot="10800000">
            <a:off x="7134659" y="4221163"/>
            <a:ext cx="201612" cy="323850"/>
          </a:xfrm>
          <a:prstGeom prst="leftBrace">
            <a:avLst>
              <a:gd name="adj1" fmla="val 20822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8" name="AutoShape 18"/>
          <p:cNvSpPr>
            <a:spLocks/>
          </p:cNvSpPr>
          <p:nvPr/>
        </p:nvSpPr>
        <p:spPr bwMode="auto">
          <a:xfrm rot="10800000">
            <a:off x="7098146" y="3054350"/>
            <a:ext cx="304800" cy="1052513"/>
          </a:xfrm>
          <a:prstGeom prst="leftBrace">
            <a:avLst>
              <a:gd name="adj1" fmla="val 40862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7325159" y="4198938"/>
            <a:ext cx="444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X: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1300596" y="5030788"/>
            <a:ext cx="106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20000"/>
                </a:solidFill>
                <a:latin typeface="Arial" charset="0"/>
              </a:rPr>
              <a:t>Z </a:t>
            </a:r>
            <a:r>
              <a:rPr lang="en-US" sz="1800" b="1">
                <a:solidFill>
                  <a:srgbClr val="F20000"/>
                </a:solidFill>
                <a:latin typeface="Arial" charset="0"/>
                <a:sym typeface="Symbol" pitchFamily="18" charset="2"/>
              </a:rPr>
              <a:t> </a:t>
            </a:r>
            <a:r>
              <a:rPr lang="en-US" sz="1800" b="1">
                <a:solidFill>
                  <a:srgbClr val="F20000"/>
                </a:solidFill>
                <a:latin typeface="Arial" charset="0"/>
              </a:rPr>
              <a:t>¬X</a:t>
            </a:r>
          </a:p>
        </p:txBody>
      </p:sp>
      <p:sp>
        <p:nvSpPr>
          <p:cNvPr id="11" name="AutoShape 21"/>
          <p:cNvSpPr>
            <a:spLocks/>
          </p:cNvSpPr>
          <p:nvPr/>
        </p:nvSpPr>
        <p:spPr bwMode="auto">
          <a:xfrm rot="16200000">
            <a:off x="2904765" y="4318794"/>
            <a:ext cx="222250" cy="1179512"/>
          </a:xfrm>
          <a:prstGeom prst="leftBrace">
            <a:avLst>
              <a:gd name="adj1" fmla="val 6464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257609" y="5508552"/>
            <a:ext cx="8642350" cy="111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75000"/>
              </a:spcBef>
              <a:spcAft>
                <a:spcPct val="20000"/>
              </a:spcAft>
              <a:buClr>
                <a:srgbClr val="008000"/>
              </a:buClr>
              <a:buSzPct val="75000"/>
              <a:buFont typeface="Wingdings" pitchFamily="2" charset="2"/>
              <a:buNone/>
            </a:pPr>
            <a:r>
              <a:rPr lang="en-US" sz="2000" b="1" dirty="0">
                <a:solidFill>
                  <a:srgbClr val="0000CC"/>
                </a:solidFill>
                <a:latin typeface="Arial" charset="0"/>
                <a:sym typeface="Symbol" pitchFamily="18" charset="2"/>
              </a:rPr>
              <a:t>2- Count the number of events in the YZ (Z  ¬X) sample </a:t>
            </a:r>
          </a:p>
          <a:p>
            <a:pPr marL="742950" lvl="1" indent="-285750">
              <a:lnSpc>
                <a:spcPct val="90000"/>
              </a:lnSpc>
              <a:spcBef>
                <a:spcPct val="75000"/>
              </a:spcBef>
              <a:spcAft>
                <a:spcPct val="20000"/>
              </a:spcAft>
              <a:buClr>
                <a:srgbClr val="008000"/>
              </a:buClr>
              <a:buSzPct val="75000"/>
              <a:buFont typeface="Wingdings" pitchFamily="2" charset="2"/>
              <a:buNone/>
            </a:pPr>
            <a:r>
              <a:rPr lang="en-US" sz="2000" b="1" dirty="0">
                <a:solidFill>
                  <a:srgbClr val="0000CC"/>
                </a:solidFill>
                <a:latin typeface="Arial" charset="0"/>
                <a:sym typeface="Symbol" pitchFamily="18" charset="2"/>
              </a:rPr>
              <a:t>3- </a:t>
            </a:r>
            <a:r>
              <a:rPr lang="en-US" sz="2000" b="1" dirty="0" smtClean="0">
                <a:solidFill>
                  <a:srgbClr val="0000CC"/>
                </a:solidFill>
                <a:latin typeface="Arial" charset="0"/>
                <a:sym typeface="Symbol" pitchFamily="18" charset="2"/>
              </a:rPr>
              <a:t>Use ratios to compute mapping factors for the final prediction</a:t>
            </a:r>
            <a:endParaRPr lang="en-US" sz="2000" b="1" dirty="0">
              <a:solidFill>
                <a:srgbClr val="0000CC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90996" y="3213100"/>
            <a:ext cx="2978150" cy="1563688"/>
          </a:xfrm>
          <a:prstGeom prst="roundRect">
            <a:avLst/>
          </a:prstGeom>
          <a:solidFill>
            <a:srgbClr val="FFFFFF"/>
          </a:solidFill>
          <a:ln w="28575" cmpd="sng">
            <a:solidFill>
              <a:srgbClr val="00009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14" name="TextBox 13"/>
          <p:cNvSpPr txBox="1"/>
          <p:nvPr/>
        </p:nvSpPr>
        <p:spPr>
          <a:xfrm>
            <a:off x="853472" y="2771775"/>
            <a:ext cx="2662958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90"/>
            </a:solidFill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800" b="1" dirty="0" smtClean="0">
                <a:solidFill>
                  <a:srgbClr val="0000FF"/>
                </a:solidFill>
                <a:latin typeface="+mj-lt"/>
              </a:rPr>
              <a:t>All events </a:t>
            </a:r>
            <a:r>
              <a:rPr lang="en-GB" sz="1800" b="1" dirty="0">
                <a:solidFill>
                  <a:srgbClr val="0000FF"/>
                </a:solidFill>
                <a:latin typeface="+mj-lt"/>
              </a:rPr>
              <a:t>from a </a:t>
            </a:r>
            <a:r>
              <a:rPr lang="en-GB" sz="1800" b="1" dirty="0" smtClean="0">
                <a:solidFill>
                  <a:srgbClr val="0000FF"/>
                </a:solidFill>
                <a:latin typeface="+mj-lt"/>
              </a:rPr>
              <a:t>dataset</a:t>
            </a:r>
            <a:endParaRPr lang="fr-CA" sz="1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270934" y="2919413"/>
            <a:ext cx="1827212" cy="1776412"/>
          </a:xfrm>
          <a:prstGeom prst="roundRect">
            <a:avLst/>
          </a:prstGeom>
          <a:solidFill>
            <a:srgbClr val="FFFFFF"/>
          </a:solidFill>
          <a:ln w="28575" cmpd="sng">
            <a:solidFill>
              <a:srgbClr val="66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800" b="1" dirty="0">
                <a:solidFill>
                  <a:srgbClr val="800080"/>
                </a:solidFill>
              </a:rPr>
              <a:t>Event cut 1</a:t>
            </a:r>
          </a:p>
          <a:p>
            <a:pPr algn="ctr">
              <a:defRPr/>
            </a:pPr>
            <a:r>
              <a:rPr lang="en-GB" sz="1800" b="1" dirty="0">
                <a:solidFill>
                  <a:srgbClr val="800080"/>
                </a:solidFill>
              </a:rPr>
              <a:t>Event cut 2</a:t>
            </a:r>
          </a:p>
          <a:p>
            <a:pPr algn="ctr">
              <a:defRPr/>
            </a:pPr>
            <a:r>
              <a:rPr lang="en-GB" sz="1800" b="1" dirty="0">
                <a:solidFill>
                  <a:srgbClr val="800080"/>
                </a:solidFill>
              </a:rPr>
              <a:t>…</a:t>
            </a:r>
          </a:p>
          <a:p>
            <a:pPr algn="ctr">
              <a:defRPr/>
            </a:pPr>
            <a:r>
              <a:rPr lang="en-GB" sz="1800" b="1" dirty="0">
                <a:solidFill>
                  <a:srgbClr val="800080"/>
                </a:solidFill>
              </a:rPr>
              <a:t>Event cut N-1</a:t>
            </a:r>
          </a:p>
          <a:p>
            <a:pPr algn="ctr">
              <a:defRPr/>
            </a:pPr>
            <a:r>
              <a:rPr lang="en-GB" sz="1800" b="1" dirty="0">
                <a:solidFill>
                  <a:srgbClr val="800080"/>
                </a:solidFill>
              </a:rPr>
              <a:t>Event cut N</a:t>
            </a:r>
            <a:endParaRPr lang="fr-CA" sz="1800" b="1" dirty="0">
              <a:solidFill>
                <a:srgbClr val="80008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23234" y="2227263"/>
            <a:ext cx="3044825" cy="64611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660066"/>
            </a:solidFill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800" b="1" dirty="0">
                <a:latin typeface="+mj-lt"/>
              </a:rPr>
              <a:t>Set of selections defining </a:t>
            </a:r>
          </a:p>
          <a:p>
            <a:pPr algn="ctr">
              <a:defRPr/>
            </a:pPr>
            <a:r>
              <a:rPr lang="en-GB" sz="1800" b="1" dirty="0">
                <a:latin typeface="+mj-lt"/>
              </a:rPr>
              <a:t>signal </a:t>
            </a:r>
            <a:r>
              <a:rPr lang="en-GB" sz="1800" b="1" dirty="0">
                <a:solidFill>
                  <a:srgbClr val="800080"/>
                </a:solidFill>
                <a:latin typeface="+mj-lt"/>
              </a:rPr>
              <a:t>(</a:t>
            </a:r>
            <a:r>
              <a:rPr lang="en-GB" sz="1800" b="1" dirty="0" err="1">
                <a:solidFill>
                  <a:srgbClr val="800080"/>
                </a:solidFill>
                <a:latin typeface="+mj-lt"/>
              </a:rPr>
              <a:t>eg</a:t>
            </a:r>
            <a:r>
              <a:rPr lang="en-GB" sz="1800" b="1" dirty="0">
                <a:solidFill>
                  <a:srgbClr val="800080"/>
                </a:solidFill>
                <a:latin typeface="+mj-lt"/>
              </a:rPr>
              <a:t>: </a:t>
            </a:r>
            <a:r>
              <a:rPr lang="en-GB" sz="1800" b="1" dirty="0" err="1">
                <a:solidFill>
                  <a:srgbClr val="800080"/>
                </a:solidFill>
                <a:latin typeface="+mj-lt"/>
              </a:rPr>
              <a:t>monojet</a:t>
            </a:r>
            <a:r>
              <a:rPr lang="en-GB" sz="1800" b="1" dirty="0">
                <a:solidFill>
                  <a:srgbClr val="800080"/>
                </a:solidFill>
                <a:latin typeface="+mj-lt"/>
              </a:rPr>
              <a:t>)</a:t>
            </a:r>
            <a:endParaRPr lang="fr-CA" sz="1800" b="1" dirty="0">
              <a:solidFill>
                <a:srgbClr val="800080"/>
              </a:solidFill>
              <a:latin typeface="+mj-lt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591234" y="3968750"/>
            <a:ext cx="908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800080"/>
                </a:solidFill>
                <a:latin typeface="Arial" charset="0"/>
              </a:rPr>
              <a:t>Signal</a:t>
            </a:r>
          </a:p>
          <a:p>
            <a:r>
              <a:rPr lang="en-US" sz="1800" b="1">
                <a:solidFill>
                  <a:srgbClr val="800080"/>
                </a:solidFill>
                <a:latin typeface="Arial" charset="0"/>
              </a:rPr>
              <a:t>events</a:t>
            </a:r>
          </a:p>
        </p:txBody>
      </p:sp>
      <p:sp>
        <p:nvSpPr>
          <p:cNvPr id="18" name="Line 33"/>
          <p:cNvSpPr>
            <a:spLocks noChangeShapeType="1"/>
          </p:cNvSpPr>
          <p:nvPr/>
        </p:nvSpPr>
        <p:spPr bwMode="auto">
          <a:xfrm flipV="1">
            <a:off x="3605646" y="3873500"/>
            <a:ext cx="1736725" cy="3476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426134" y="3902075"/>
            <a:ext cx="1243012" cy="0"/>
          </a:xfrm>
          <a:prstGeom prst="line">
            <a:avLst/>
          </a:prstGeom>
          <a:ln w="28575">
            <a:solidFill>
              <a:srgbClr val="00009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26134" y="3902075"/>
            <a:ext cx="0" cy="88741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7688696" y="4090988"/>
            <a:ext cx="12112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Arial" charset="0"/>
              </a:rPr>
              <a:t>Selections</a:t>
            </a:r>
          </a:p>
          <a:p>
            <a:r>
              <a:rPr lang="en-US" sz="1600" b="1">
                <a:latin typeface="Arial" charset="0"/>
              </a:rPr>
              <a:t>to reverse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7428346" y="3395663"/>
            <a:ext cx="444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Y:</a:t>
            </a:r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7739496" y="3316288"/>
            <a:ext cx="11874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latin typeface="Arial" charset="0"/>
              </a:rPr>
              <a:t>All other</a:t>
            </a:r>
          </a:p>
          <a:p>
            <a:pPr algn="ctr"/>
            <a:r>
              <a:rPr lang="en-US" sz="1600" b="1">
                <a:latin typeface="Arial" charset="0"/>
              </a:rPr>
              <a:t>selections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2851584" y="4999038"/>
            <a:ext cx="444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X</a:t>
            </a: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4105709" y="4176713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Arial" charset="0"/>
              </a:rPr>
              <a:t>Y</a:t>
            </a:r>
            <a:endParaRPr lang="en-US" sz="1800">
              <a:latin typeface="Arial" charset="0"/>
            </a:endParaRPr>
          </a:p>
        </p:txBody>
      </p:sp>
      <p:sp>
        <p:nvSpPr>
          <p:cNvPr id="26" name="AutoShape 18"/>
          <p:cNvSpPr>
            <a:spLocks/>
          </p:cNvSpPr>
          <p:nvPr/>
        </p:nvSpPr>
        <p:spPr bwMode="auto">
          <a:xfrm rot="10800000">
            <a:off x="3786621" y="3943350"/>
            <a:ext cx="304800" cy="781050"/>
          </a:xfrm>
          <a:prstGeom prst="leftBrace">
            <a:avLst>
              <a:gd name="adj1" fmla="val 40798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1122796" y="3902075"/>
            <a:ext cx="13033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22796" y="3902075"/>
            <a:ext cx="0" cy="874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AutoShape 21"/>
          <p:cNvSpPr>
            <a:spLocks/>
          </p:cNvSpPr>
          <p:nvPr/>
        </p:nvSpPr>
        <p:spPr bwMode="auto">
          <a:xfrm rot="16200000">
            <a:off x="1633177" y="4325144"/>
            <a:ext cx="223838" cy="1244600"/>
          </a:xfrm>
          <a:prstGeom prst="leftBrace">
            <a:avLst>
              <a:gd name="adj1" fmla="val 64444"/>
              <a:gd name="adj2" fmla="val 50000"/>
            </a:avLst>
          </a:prstGeom>
          <a:ln w="28575">
            <a:solidFill>
              <a:srgbClr val="FF0000"/>
            </a:solidFill>
            <a:headEnd/>
            <a:tailEnd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fr-C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0" name="Text Box 37"/>
          <p:cNvSpPr txBox="1">
            <a:spLocks noChangeArrowheads="1"/>
          </p:cNvSpPr>
          <p:nvPr/>
        </p:nvSpPr>
        <p:spPr bwMode="auto">
          <a:xfrm>
            <a:off x="1060884" y="4025900"/>
            <a:ext cx="1393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20000"/>
                </a:solidFill>
                <a:latin typeface="Arial" charset="0"/>
              </a:rPr>
              <a:t>Data model</a:t>
            </a:r>
          </a:p>
          <a:p>
            <a:pPr algn="ctr"/>
            <a:r>
              <a:rPr lang="en-US" sz="1600" b="1">
                <a:solidFill>
                  <a:srgbClr val="F20000"/>
                </a:solidFill>
                <a:latin typeface="Arial" charset="0"/>
              </a:rPr>
              <a:t>of the signal</a:t>
            </a: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779463" y="5575300"/>
            <a:ext cx="7773357" cy="986185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32" name="Text Box 28"/>
          <p:cNvSpPr txBox="1">
            <a:spLocks noChangeArrowheads="1"/>
          </p:cNvSpPr>
          <p:nvPr/>
        </p:nvSpPr>
        <p:spPr bwMode="auto">
          <a:xfrm>
            <a:off x="926395" y="5537728"/>
            <a:ext cx="7537450" cy="938719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>
                <a:solidFill>
                  <a:srgbClr val="CC0000"/>
                </a:solidFill>
                <a:latin typeface="Arial" charset="0"/>
              </a:rPr>
              <a:t>If X is unbiased with respect to Y, </a:t>
            </a:r>
          </a:p>
          <a:p>
            <a:pPr algn="ctr">
              <a:spcBef>
                <a:spcPct val="50000"/>
              </a:spcBef>
            </a:pPr>
            <a:r>
              <a:rPr lang="en-US" sz="2200" b="1" dirty="0">
                <a:solidFill>
                  <a:srgbClr val="CC0000"/>
                </a:solidFill>
                <a:latin typeface="Arial" charset="0"/>
              </a:rPr>
              <a:t>then Y</a:t>
            </a:r>
            <a:r>
              <a:rPr lang="en-US" sz="2200" b="1" dirty="0">
                <a:solidFill>
                  <a:srgbClr val="CC0000"/>
                </a:solidFill>
                <a:latin typeface="Arial" charset="0"/>
                <a:sym typeface="Symbol" pitchFamily="18" charset="2"/>
              </a:rPr>
              <a:t>Z provides a good model for YX</a:t>
            </a:r>
            <a:endParaRPr lang="en-US" sz="2200" b="1" dirty="0">
              <a:solidFill>
                <a:srgbClr val="CC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28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 animBg="1"/>
      <p:bldP spid="21" grpId="0"/>
      <p:bldP spid="22" grpId="0"/>
      <p:bldP spid="23" grpId="0"/>
      <p:bldP spid="24" grpId="0"/>
      <p:bldP spid="25" grpId="0"/>
      <p:bldP spid="26" grpId="0" animBg="1"/>
      <p:bldP spid="29" grpId="0" animBg="1"/>
      <p:bldP spid="30" grpId="0"/>
      <p:bldP spid="31" grpId="0" animBg="1"/>
      <p:bldP spid="31" grpId="1" animBg="1"/>
      <p:bldP spid="32" grpId="0" animBg="1"/>
      <p:bldP spid="3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Electroweak background estimate (I)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63845" y="6225896"/>
            <a:ext cx="533400" cy="365125"/>
          </a:xfrm>
        </p:spPr>
        <p:txBody>
          <a:bodyPr/>
          <a:lstStyle/>
          <a:p>
            <a:fld id="{19371D3E-5A18-49EB-AD2A-429AF165759F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1098550" y="1764862"/>
            <a:ext cx="2971800" cy="25146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fr-FR" sz="1800">
              <a:latin typeface="Arial" charset="0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1631950" y="2031562"/>
            <a:ext cx="914400" cy="800100"/>
          </a:xfrm>
          <a:custGeom>
            <a:avLst/>
            <a:gdLst>
              <a:gd name="T0" fmla="*/ 576 w 576"/>
              <a:gd name="T1" fmla="*/ 504 h 504"/>
              <a:gd name="T2" fmla="*/ 432 w 576"/>
              <a:gd name="T3" fmla="*/ 168 h 504"/>
              <a:gd name="T4" fmla="*/ 240 w 576"/>
              <a:gd name="T5" fmla="*/ 24 h 504"/>
              <a:gd name="T6" fmla="*/ 0 w 576"/>
              <a:gd name="T7" fmla="*/ 24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6" h="504">
                <a:moveTo>
                  <a:pt x="576" y="504"/>
                </a:moveTo>
                <a:cubicBezTo>
                  <a:pt x="532" y="376"/>
                  <a:pt x="488" y="248"/>
                  <a:pt x="432" y="168"/>
                </a:cubicBezTo>
                <a:cubicBezTo>
                  <a:pt x="376" y="88"/>
                  <a:pt x="312" y="48"/>
                  <a:pt x="240" y="24"/>
                </a:cubicBezTo>
                <a:cubicBezTo>
                  <a:pt x="168" y="0"/>
                  <a:pt x="84" y="12"/>
                  <a:pt x="0" y="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1708150" y="1993462"/>
            <a:ext cx="838200" cy="838200"/>
          </a:xfrm>
          <a:custGeom>
            <a:avLst/>
            <a:gdLst>
              <a:gd name="T0" fmla="*/ 528 w 528"/>
              <a:gd name="T1" fmla="*/ 528 h 528"/>
              <a:gd name="T2" fmla="*/ 288 w 528"/>
              <a:gd name="T3" fmla="*/ 192 h 528"/>
              <a:gd name="T4" fmla="*/ 96 w 528"/>
              <a:gd name="T5" fmla="*/ 48 h 528"/>
              <a:gd name="T6" fmla="*/ 0 w 528"/>
              <a:gd name="T7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8" h="528">
                <a:moveTo>
                  <a:pt x="528" y="528"/>
                </a:moveTo>
                <a:cubicBezTo>
                  <a:pt x="444" y="400"/>
                  <a:pt x="360" y="272"/>
                  <a:pt x="288" y="192"/>
                </a:cubicBezTo>
                <a:cubicBezTo>
                  <a:pt x="216" y="112"/>
                  <a:pt x="144" y="80"/>
                  <a:pt x="96" y="48"/>
                </a:cubicBezTo>
                <a:cubicBezTo>
                  <a:pt x="48" y="16"/>
                  <a:pt x="24" y="8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2000250" y="1841062"/>
            <a:ext cx="546100" cy="990600"/>
          </a:xfrm>
          <a:custGeom>
            <a:avLst/>
            <a:gdLst>
              <a:gd name="T0" fmla="*/ 344 w 344"/>
              <a:gd name="T1" fmla="*/ 624 h 624"/>
              <a:gd name="T2" fmla="*/ 56 w 344"/>
              <a:gd name="T3" fmla="*/ 144 h 624"/>
              <a:gd name="T4" fmla="*/ 8 w 344"/>
              <a:gd name="T5" fmla="*/ 0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4" h="624">
                <a:moveTo>
                  <a:pt x="344" y="624"/>
                </a:moveTo>
                <a:cubicBezTo>
                  <a:pt x="228" y="436"/>
                  <a:pt x="112" y="248"/>
                  <a:pt x="56" y="144"/>
                </a:cubicBezTo>
                <a:cubicBezTo>
                  <a:pt x="0" y="40"/>
                  <a:pt x="4" y="20"/>
                  <a:pt x="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2190750" y="1764862"/>
            <a:ext cx="355600" cy="1066800"/>
          </a:xfrm>
          <a:custGeom>
            <a:avLst/>
            <a:gdLst>
              <a:gd name="T0" fmla="*/ 224 w 224"/>
              <a:gd name="T1" fmla="*/ 672 h 672"/>
              <a:gd name="T2" fmla="*/ 32 w 224"/>
              <a:gd name="T3" fmla="*/ 192 h 672"/>
              <a:gd name="T4" fmla="*/ 32 w 224"/>
              <a:gd name="T5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4" h="672">
                <a:moveTo>
                  <a:pt x="224" y="672"/>
                </a:moveTo>
                <a:cubicBezTo>
                  <a:pt x="144" y="488"/>
                  <a:pt x="64" y="304"/>
                  <a:pt x="32" y="192"/>
                </a:cubicBezTo>
                <a:cubicBezTo>
                  <a:pt x="0" y="80"/>
                  <a:pt x="16" y="40"/>
                  <a:pt x="3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1479550" y="2196662"/>
            <a:ext cx="1066800" cy="635000"/>
          </a:xfrm>
          <a:custGeom>
            <a:avLst/>
            <a:gdLst>
              <a:gd name="T0" fmla="*/ 672 w 672"/>
              <a:gd name="T1" fmla="*/ 400 h 400"/>
              <a:gd name="T2" fmla="*/ 336 w 672"/>
              <a:gd name="T3" fmla="*/ 64 h 400"/>
              <a:gd name="T4" fmla="*/ 144 w 672"/>
              <a:gd name="T5" fmla="*/ 16 h 400"/>
              <a:gd name="T6" fmla="*/ 0 w 672"/>
              <a:gd name="T7" fmla="*/ 1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2" h="400">
                <a:moveTo>
                  <a:pt x="672" y="400"/>
                </a:moveTo>
                <a:cubicBezTo>
                  <a:pt x="548" y="264"/>
                  <a:pt x="424" y="128"/>
                  <a:pt x="336" y="64"/>
                </a:cubicBezTo>
                <a:cubicBezTo>
                  <a:pt x="248" y="0"/>
                  <a:pt x="200" y="24"/>
                  <a:pt x="144" y="16"/>
                </a:cubicBezTo>
                <a:cubicBezTo>
                  <a:pt x="88" y="8"/>
                  <a:pt x="44" y="12"/>
                  <a:pt x="0" y="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2" name="Freeform 14"/>
          <p:cNvSpPr>
            <a:spLocks/>
          </p:cNvSpPr>
          <p:nvPr/>
        </p:nvSpPr>
        <p:spPr bwMode="auto">
          <a:xfrm>
            <a:off x="2089150" y="1841062"/>
            <a:ext cx="533400" cy="914400"/>
          </a:xfrm>
          <a:custGeom>
            <a:avLst/>
            <a:gdLst>
              <a:gd name="T0" fmla="*/ 336 w 336"/>
              <a:gd name="T1" fmla="*/ 576 h 576"/>
              <a:gd name="T2" fmla="*/ 192 w 336"/>
              <a:gd name="T3" fmla="*/ 144 h 576"/>
              <a:gd name="T4" fmla="*/ 0 w 336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576">
                <a:moveTo>
                  <a:pt x="336" y="576"/>
                </a:moveTo>
                <a:cubicBezTo>
                  <a:pt x="292" y="408"/>
                  <a:pt x="248" y="240"/>
                  <a:pt x="192" y="144"/>
                </a:cubicBezTo>
                <a:cubicBezTo>
                  <a:pt x="136" y="48"/>
                  <a:pt x="68" y="24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3" name="Freeform 15"/>
          <p:cNvSpPr>
            <a:spLocks/>
          </p:cNvSpPr>
          <p:nvPr/>
        </p:nvSpPr>
        <p:spPr bwMode="auto">
          <a:xfrm>
            <a:off x="2279650" y="1764862"/>
            <a:ext cx="342900" cy="1066800"/>
          </a:xfrm>
          <a:custGeom>
            <a:avLst/>
            <a:gdLst>
              <a:gd name="T0" fmla="*/ 216 w 216"/>
              <a:gd name="T1" fmla="*/ 672 h 672"/>
              <a:gd name="T2" fmla="*/ 24 w 216"/>
              <a:gd name="T3" fmla="*/ 240 h 672"/>
              <a:gd name="T4" fmla="*/ 72 w 216"/>
              <a:gd name="T5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" h="672">
                <a:moveTo>
                  <a:pt x="216" y="672"/>
                </a:moveTo>
                <a:cubicBezTo>
                  <a:pt x="132" y="512"/>
                  <a:pt x="48" y="352"/>
                  <a:pt x="24" y="240"/>
                </a:cubicBezTo>
                <a:cubicBezTo>
                  <a:pt x="0" y="128"/>
                  <a:pt x="36" y="64"/>
                  <a:pt x="7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4" name="Freeform 16"/>
          <p:cNvSpPr>
            <a:spLocks/>
          </p:cNvSpPr>
          <p:nvPr/>
        </p:nvSpPr>
        <p:spPr bwMode="auto">
          <a:xfrm>
            <a:off x="1860550" y="1917262"/>
            <a:ext cx="685800" cy="914400"/>
          </a:xfrm>
          <a:custGeom>
            <a:avLst/>
            <a:gdLst>
              <a:gd name="T0" fmla="*/ 432 w 432"/>
              <a:gd name="T1" fmla="*/ 576 h 576"/>
              <a:gd name="T2" fmla="*/ 192 w 432"/>
              <a:gd name="T3" fmla="*/ 96 h 576"/>
              <a:gd name="T4" fmla="*/ 0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432" y="576"/>
                </a:moveTo>
                <a:cubicBezTo>
                  <a:pt x="348" y="384"/>
                  <a:pt x="264" y="192"/>
                  <a:pt x="192" y="96"/>
                </a:cubicBezTo>
                <a:cubicBezTo>
                  <a:pt x="120" y="0"/>
                  <a:pt x="60" y="0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5" name="Freeform 17"/>
          <p:cNvSpPr>
            <a:spLocks/>
          </p:cNvSpPr>
          <p:nvPr/>
        </p:nvSpPr>
        <p:spPr bwMode="auto">
          <a:xfrm>
            <a:off x="1555750" y="2145862"/>
            <a:ext cx="990600" cy="685800"/>
          </a:xfrm>
          <a:custGeom>
            <a:avLst/>
            <a:gdLst>
              <a:gd name="T0" fmla="*/ 624 w 624"/>
              <a:gd name="T1" fmla="*/ 432 h 432"/>
              <a:gd name="T2" fmla="*/ 96 w 624"/>
              <a:gd name="T3" fmla="*/ 144 h 432"/>
              <a:gd name="T4" fmla="*/ 48 w 624"/>
              <a:gd name="T5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432">
                <a:moveTo>
                  <a:pt x="624" y="432"/>
                </a:moveTo>
                <a:cubicBezTo>
                  <a:pt x="408" y="324"/>
                  <a:pt x="192" y="216"/>
                  <a:pt x="96" y="144"/>
                </a:cubicBezTo>
                <a:cubicBezTo>
                  <a:pt x="0" y="72"/>
                  <a:pt x="24" y="36"/>
                  <a:pt x="4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6" name="Freeform 18"/>
          <p:cNvSpPr>
            <a:spLocks/>
          </p:cNvSpPr>
          <p:nvPr/>
        </p:nvSpPr>
        <p:spPr bwMode="auto">
          <a:xfrm>
            <a:off x="1555750" y="2069662"/>
            <a:ext cx="990600" cy="685800"/>
          </a:xfrm>
          <a:custGeom>
            <a:avLst/>
            <a:gdLst>
              <a:gd name="T0" fmla="*/ 624 w 624"/>
              <a:gd name="T1" fmla="*/ 432 h 432"/>
              <a:gd name="T2" fmla="*/ 0 w 624"/>
              <a:gd name="T3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4" h="432">
                <a:moveTo>
                  <a:pt x="624" y="432"/>
                </a:moveTo>
                <a:cubicBezTo>
                  <a:pt x="624" y="432"/>
                  <a:pt x="312" y="21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7" name="Freeform 26"/>
          <p:cNvSpPr>
            <a:spLocks/>
          </p:cNvSpPr>
          <p:nvPr/>
        </p:nvSpPr>
        <p:spPr bwMode="auto">
          <a:xfrm>
            <a:off x="2089150" y="2831662"/>
            <a:ext cx="457200" cy="1371600"/>
          </a:xfrm>
          <a:custGeom>
            <a:avLst/>
            <a:gdLst>
              <a:gd name="T0" fmla="*/ 288 w 288"/>
              <a:gd name="T1" fmla="*/ 0 h 864"/>
              <a:gd name="T2" fmla="*/ 96 w 288"/>
              <a:gd name="T3" fmla="*/ 432 h 864"/>
              <a:gd name="T4" fmla="*/ 0 w 288"/>
              <a:gd name="T5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8" h="864">
                <a:moveTo>
                  <a:pt x="288" y="0"/>
                </a:moveTo>
                <a:cubicBezTo>
                  <a:pt x="216" y="144"/>
                  <a:pt x="144" y="288"/>
                  <a:pt x="96" y="432"/>
                </a:cubicBezTo>
                <a:cubicBezTo>
                  <a:pt x="48" y="576"/>
                  <a:pt x="24" y="720"/>
                  <a:pt x="0" y="864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8" name="Freeform 27"/>
          <p:cNvSpPr>
            <a:spLocks/>
          </p:cNvSpPr>
          <p:nvPr/>
        </p:nvSpPr>
        <p:spPr bwMode="auto">
          <a:xfrm>
            <a:off x="2622550" y="2666562"/>
            <a:ext cx="1371600" cy="88900"/>
          </a:xfrm>
          <a:custGeom>
            <a:avLst/>
            <a:gdLst>
              <a:gd name="T0" fmla="*/ 0 w 864"/>
              <a:gd name="T1" fmla="*/ 56 h 56"/>
              <a:gd name="T2" fmla="*/ 624 w 864"/>
              <a:gd name="T3" fmla="*/ 8 h 56"/>
              <a:gd name="T4" fmla="*/ 864 w 86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4" h="56">
                <a:moveTo>
                  <a:pt x="0" y="56"/>
                </a:moveTo>
                <a:cubicBezTo>
                  <a:pt x="240" y="36"/>
                  <a:pt x="480" y="16"/>
                  <a:pt x="624" y="8"/>
                </a:cubicBezTo>
                <a:cubicBezTo>
                  <a:pt x="768" y="0"/>
                  <a:pt x="816" y="4"/>
                  <a:pt x="864" y="8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9" name="Oval 28"/>
          <p:cNvSpPr>
            <a:spLocks noChangeArrowheads="1"/>
          </p:cNvSpPr>
          <p:nvPr/>
        </p:nvSpPr>
        <p:spPr bwMode="auto">
          <a:xfrm>
            <a:off x="4984750" y="1764862"/>
            <a:ext cx="2971800" cy="2514600"/>
          </a:xfrm>
          <a:prstGeom prst="ellipse">
            <a:avLst/>
          </a:prstGeom>
          <a:solidFill>
            <a:srgbClr val="CCEA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fr-CA"/>
          </a:p>
        </p:txBody>
      </p:sp>
      <p:sp>
        <p:nvSpPr>
          <p:cNvPr id="20" name="Freeform 29"/>
          <p:cNvSpPr>
            <a:spLocks/>
          </p:cNvSpPr>
          <p:nvPr/>
        </p:nvSpPr>
        <p:spPr bwMode="auto">
          <a:xfrm>
            <a:off x="5518150" y="2031562"/>
            <a:ext cx="914400" cy="800100"/>
          </a:xfrm>
          <a:custGeom>
            <a:avLst/>
            <a:gdLst>
              <a:gd name="T0" fmla="*/ 576 w 576"/>
              <a:gd name="T1" fmla="*/ 504 h 504"/>
              <a:gd name="T2" fmla="*/ 432 w 576"/>
              <a:gd name="T3" fmla="*/ 168 h 504"/>
              <a:gd name="T4" fmla="*/ 240 w 576"/>
              <a:gd name="T5" fmla="*/ 24 h 504"/>
              <a:gd name="T6" fmla="*/ 0 w 576"/>
              <a:gd name="T7" fmla="*/ 24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6" h="504">
                <a:moveTo>
                  <a:pt x="576" y="504"/>
                </a:moveTo>
                <a:cubicBezTo>
                  <a:pt x="532" y="376"/>
                  <a:pt x="488" y="248"/>
                  <a:pt x="432" y="168"/>
                </a:cubicBezTo>
                <a:cubicBezTo>
                  <a:pt x="376" y="88"/>
                  <a:pt x="312" y="48"/>
                  <a:pt x="240" y="24"/>
                </a:cubicBezTo>
                <a:cubicBezTo>
                  <a:pt x="168" y="0"/>
                  <a:pt x="84" y="12"/>
                  <a:pt x="0" y="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1" name="Freeform 30"/>
          <p:cNvSpPr>
            <a:spLocks/>
          </p:cNvSpPr>
          <p:nvPr/>
        </p:nvSpPr>
        <p:spPr bwMode="auto">
          <a:xfrm>
            <a:off x="5594350" y="1993462"/>
            <a:ext cx="838200" cy="838200"/>
          </a:xfrm>
          <a:custGeom>
            <a:avLst/>
            <a:gdLst>
              <a:gd name="T0" fmla="*/ 528 w 528"/>
              <a:gd name="T1" fmla="*/ 528 h 528"/>
              <a:gd name="T2" fmla="*/ 288 w 528"/>
              <a:gd name="T3" fmla="*/ 192 h 528"/>
              <a:gd name="T4" fmla="*/ 96 w 528"/>
              <a:gd name="T5" fmla="*/ 48 h 528"/>
              <a:gd name="T6" fmla="*/ 0 w 528"/>
              <a:gd name="T7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8" h="528">
                <a:moveTo>
                  <a:pt x="528" y="528"/>
                </a:moveTo>
                <a:cubicBezTo>
                  <a:pt x="444" y="400"/>
                  <a:pt x="360" y="272"/>
                  <a:pt x="288" y="192"/>
                </a:cubicBezTo>
                <a:cubicBezTo>
                  <a:pt x="216" y="112"/>
                  <a:pt x="144" y="80"/>
                  <a:pt x="96" y="48"/>
                </a:cubicBezTo>
                <a:cubicBezTo>
                  <a:pt x="48" y="16"/>
                  <a:pt x="24" y="8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2" name="Freeform 31"/>
          <p:cNvSpPr>
            <a:spLocks/>
          </p:cNvSpPr>
          <p:nvPr/>
        </p:nvSpPr>
        <p:spPr bwMode="auto">
          <a:xfrm>
            <a:off x="5886450" y="1841062"/>
            <a:ext cx="546100" cy="990600"/>
          </a:xfrm>
          <a:custGeom>
            <a:avLst/>
            <a:gdLst>
              <a:gd name="T0" fmla="*/ 344 w 344"/>
              <a:gd name="T1" fmla="*/ 624 h 624"/>
              <a:gd name="T2" fmla="*/ 56 w 344"/>
              <a:gd name="T3" fmla="*/ 144 h 624"/>
              <a:gd name="T4" fmla="*/ 8 w 344"/>
              <a:gd name="T5" fmla="*/ 0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4" h="624">
                <a:moveTo>
                  <a:pt x="344" y="624"/>
                </a:moveTo>
                <a:cubicBezTo>
                  <a:pt x="228" y="436"/>
                  <a:pt x="112" y="248"/>
                  <a:pt x="56" y="144"/>
                </a:cubicBezTo>
                <a:cubicBezTo>
                  <a:pt x="0" y="40"/>
                  <a:pt x="4" y="20"/>
                  <a:pt x="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3" name="Freeform 32"/>
          <p:cNvSpPr>
            <a:spLocks/>
          </p:cNvSpPr>
          <p:nvPr/>
        </p:nvSpPr>
        <p:spPr bwMode="auto">
          <a:xfrm>
            <a:off x="6076950" y="1764862"/>
            <a:ext cx="355600" cy="1066800"/>
          </a:xfrm>
          <a:custGeom>
            <a:avLst/>
            <a:gdLst>
              <a:gd name="T0" fmla="*/ 224 w 224"/>
              <a:gd name="T1" fmla="*/ 672 h 672"/>
              <a:gd name="T2" fmla="*/ 32 w 224"/>
              <a:gd name="T3" fmla="*/ 192 h 672"/>
              <a:gd name="T4" fmla="*/ 32 w 224"/>
              <a:gd name="T5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4" h="672">
                <a:moveTo>
                  <a:pt x="224" y="672"/>
                </a:moveTo>
                <a:cubicBezTo>
                  <a:pt x="144" y="488"/>
                  <a:pt x="64" y="304"/>
                  <a:pt x="32" y="192"/>
                </a:cubicBezTo>
                <a:cubicBezTo>
                  <a:pt x="0" y="80"/>
                  <a:pt x="16" y="40"/>
                  <a:pt x="3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4" name="Freeform 33"/>
          <p:cNvSpPr>
            <a:spLocks/>
          </p:cNvSpPr>
          <p:nvPr/>
        </p:nvSpPr>
        <p:spPr bwMode="auto">
          <a:xfrm>
            <a:off x="5365750" y="2196662"/>
            <a:ext cx="1066800" cy="635000"/>
          </a:xfrm>
          <a:custGeom>
            <a:avLst/>
            <a:gdLst>
              <a:gd name="T0" fmla="*/ 672 w 672"/>
              <a:gd name="T1" fmla="*/ 400 h 400"/>
              <a:gd name="T2" fmla="*/ 336 w 672"/>
              <a:gd name="T3" fmla="*/ 64 h 400"/>
              <a:gd name="T4" fmla="*/ 144 w 672"/>
              <a:gd name="T5" fmla="*/ 16 h 400"/>
              <a:gd name="T6" fmla="*/ 0 w 672"/>
              <a:gd name="T7" fmla="*/ 1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2" h="400">
                <a:moveTo>
                  <a:pt x="672" y="400"/>
                </a:moveTo>
                <a:cubicBezTo>
                  <a:pt x="548" y="264"/>
                  <a:pt x="424" y="128"/>
                  <a:pt x="336" y="64"/>
                </a:cubicBezTo>
                <a:cubicBezTo>
                  <a:pt x="248" y="0"/>
                  <a:pt x="200" y="24"/>
                  <a:pt x="144" y="16"/>
                </a:cubicBezTo>
                <a:cubicBezTo>
                  <a:pt x="88" y="8"/>
                  <a:pt x="44" y="12"/>
                  <a:pt x="0" y="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5" name="Freeform 34"/>
          <p:cNvSpPr>
            <a:spLocks/>
          </p:cNvSpPr>
          <p:nvPr/>
        </p:nvSpPr>
        <p:spPr bwMode="auto">
          <a:xfrm>
            <a:off x="5975350" y="1841062"/>
            <a:ext cx="533400" cy="914400"/>
          </a:xfrm>
          <a:custGeom>
            <a:avLst/>
            <a:gdLst>
              <a:gd name="T0" fmla="*/ 336 w 336"/>
              <a:gd name="T1" fmla="*/ 576 h 576"/>
              <a:gd name="T2" fmla="*/ 192 w 336"/>
              <a:gd name="T3" fmla="*/ 144 h 576"/>
              <a:gd name="T4" fmla="*/ 0 w 336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576">
                <a:moveTo>
                  <a:pt x="336" y="576"/>
                </a:moveTo>
                <a:cubicBezTo>
                  <a:pt x="292" y="408"/>
                  <a:pt x="248" y="240"/>
                  <a:pt x="192" y="144"/>
                </a:cubicBezTo>
                <a:cubicBezTo>
                  <a:pt x="136" y="48"/>
                  <a:pt x="68" y="24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6" name="Freeform 35"/>
          <p:cNvSpPr>
            <a:spLocks/>
          </p:cNvSpPr>
          <p:nvPr/>
        </p:nvSpPr>
        <p:spPr bwMode="auto">
          <a:xfrm>
            <a:off x="6165850" y="1764862"/>
            <a:ext cx="342900" cy="1066800"/>
          </a:xfrm>
          <a:custGeom>
            <a:avLst/>
            <a:gdLst>
              <a:gd name="T0" fmla="*/ 216 w 216"/>
              <a:gd name="T1" fmla="*/ 672 h 672"/>
              <a:gd name="T2" fmla="*/ 24 w 216"/>
              <a:gd name="T3" fmla="*/ 240 h 672"/>
              <a:gd name="T4" fmla="*/ 72 w 216"/>
              <a:gd name="T5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" h="672">
                <a:moveTo>
                  <a:pt x="216" y="672"/>
                </a:moveTo>
                <a:cubicBezTo>
                  <a:pt x="132" y="512"/>
                  <a:pt x="48" y="352"/>
                  <a:pt x="24" y="240"/>
                </a:cubicBezTo>
                <a:cubicBezTo>
                  <a:pt x="0" y="128"/>
                  <a:pt x="36" y="64"/>
                  <a:pt x="7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7" name="Freeform 36"/>
          <p:cNvSpPr>
            <a:spLocks/>
          </p:cNvSpPr>
          <p:nvPr/>
        </p:nvSpPr>
        <p:spPr bwMode="auto">
          <a:xfrm>
            <a:off x="5746750" y="1917262"/>
            <a:ext cx="685800" cy="914400"/>
          </a:xfrm>
          <a:custGeom>
            <a:avLst/>
            <a:gdLst>
              <a:gd name="T0" fmla="*/ 432 w 432"/>
              <a:gd name="T1" fmla="*/ 576 h 576"/>
              <a:gd name="T2" fmla="*/ 192 w 432"/>
              <a:gd name="T3" fmla="*/ 96 h 576"/>
              <a:gd name="T4" fmla="*/ 0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432" y="576"/>
                </a:moveTo>
                <a:cubicBezTo>
                  <a:pt x="348" y="384"/>
                  <a:pt x="264" y="192"/>
                  <a:pt x="192" y="96"/>
                </a:cubicBezTo>
                <a:cubicBezTo>
                  <a:pt x="120" y="0"/>
                  <a:pt x="60" y="0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" name="Freeform 37"/>
          <p:cNvSpPr>
            <a:spLocks/>
          </p:cNvSpPr>
          <p:nvPr/>
        </p:nvSpPr>
        <p:spPr bwMode="auto">
          <a:xfrm>
            <a:off x="5441950" y="2145862"/>
            <a:ext cx="990600" cy="685800"/>
          </a:xfrm>
          <a:custGeom>
            <a:avLst/>
            <a:gdLst>
              <a:gd name="T0" fmla="*/ 624 w 624"/>
              <a:gd name="T1" fmla="*/ 432 h 432"/>
              <a:gd name="T2" fmla="*/ 96 w 624"/>
              <a:gd name="T3" fmla="*/ 144 h 432"/>
              <a:gd name="T4" fmla="*/ 48 w 624"/>
              <a:gd name="T5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432">
                <a:moveTo>
                  <a:pt x="624" y="432"/>
                </a:moveTo>
                <a:cubicBezTo>
                  <a:pt x="408" y="324"/>
                  <a:pt x="192" y="216"/>
                  <a:pt x="96" y="144"/>
                </a:cubicBezTo>
                <a:cubicBezTo>
                  <a:pt x="0" y="72"/>
                  <a:pt x="24" y="36"/>
                  <a:pt x="4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9" name="Freeform 38"/>
          <p:cNvSpPr>
            <a:spLocks/>
          </p:cNvSpPr>
          <p:nvPr/>
        </p:nvSpPr>
        <p:spPr bwMode="auto">
          <a:xfrm>
            <a:off x="5441950" y="2069662"/>
            <a:ext cx="990600" cy="685800"/>
          </a:xfrm>
          <a:custGeom>
            <a:avLst/>
            <a:gdLst>
              <a:gd name="T0" fmla="*/ 624 w 624"/>
              <a:gd name="T1" fmla="*/ 432 h 432"/>
              <a:gd name="T2" fmla="*/ 0 w 624"/>
              <a:gd name="T3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4" h="432">
                <a:moveTo>
                  <a:pt x="624" y="432"/>
                </a:moveTo>
                <a:cubicBezTo>
                  <a:pt x="624" y="432"/>
                  <a:pt x="312" y="21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0" name="Line 41"/>
          <p:cNvSpPr>
            <a:spLocks noChangeShapeType="1"/>
          </p:cNvSpPr>
          <p:nvPr/>
        </p:nvSpPr>
        <p:spPr bwMode="auto">
          <a:xfrm>
            <a:off x="6508750" y="2831662"/>
            <a:ext cx="990600" cy="1066800"/>
          </a:xfrm>
          <a:prstGeom prst="line">
            <a:avLst/>
          </a:prstGeom>
          <a:noFill/>
          <a:ln w="19050">
            <a:solidFill>
              <a:srgbClr val="0080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1" name="Text Box 42"/>
          <p:cNvSpPr txBox="1">
            <a:spLocks noChangeArrowheads="1"/>
          </p:cNvSpPr>
          <p:nvPr/>
        </p:nvSpPr>
        <p:spPr bwMode="auto">
          <a:xfrm>
            <a:off x="1893696" y="1202595"/>
            <a:ext cx="6840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C09B0"/>
                </a:solidFill>
                <a:latin typeface="Arial" charset="0"/>
              </a:rPr>
              <a:t>Jets observables present similar distributions</a:t>
            </a:r>
          </a:p>
        </p:txBody>
      </p:sp>
      <p:sp>
        <p:nvSpPr>
          <p:cNvPr id="32" name="Oval 43"/>
          <p:cNvSpPr>
            <a:spLocks noChangeArrowheads="1"/>
          </p:cNvSpPr>
          <p:nvPr/>
        </p:nvSpPr>
        <p:spPr bwMode="auto">
          <a:xfrm>
            <a:off x="1479550" y="1688662"/>
            <a:ext cx="1447800" cy="1295400"/>
          </a:xfrm>
          <a:prstGeom prst="ellipse">
            <a:avLst/>
          </a:prstGeom>
          <a:noFill/>
          <a:ln w="28575">
            <a:solidFill>
              <a:srgbClr val="000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3" name="Oval 44"/>
          <p:cNvSpPr>
            <a:spLocks noChangeArrowheads="1"/>
          </p:cNvSpPr>
          <p:nvPr/>
        </p:nvSpPr>
        <p:spPr bwMode="auto">
          <a:xfrm>
            <a:off x="5289550" y="1688662"/>
            <a:ext cx="1447800" cy="1295400"/>
          </a:xfrm>
          <a:prstGeom prst="ellipse">
            <a:avLst/>
          </a:prstGeom>
          <a:noFill/>
          <a:ln w="28575">
            <a:solidFill>
              <a:srgbClr val="000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4" name="Line 45"/>
          <p:cNvSpPr>
            <a:spLocks noChangeShapeType="1"/>
          </p:cNvSpPr>
          <p:nvPr/>
        </p:nvSpPr>
        <p:spPr bwMode="auto">
          <a:xfrm flipV="1">
            <a:off x="2774950" y="1536261"/>
            <a:ext cx="842781" cy="304797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" name="Line 46"/>
          <p:cNvSpPr>
            <a:spLocks noChangeShapeType="1"/>
          </p:cNvSpPr>
          <p:nvPr/>
        </p:nvSpPr>
        <p:spPr bwMode="auto">
          <a:xfrm flipH="1" flipV="1">
            <a:off x="4799030" y="1536262"/>
            <a:ext cx="719119" cy="3048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6" name="Text Box 48"/>
          <p:cNvSpPr txBox="1">
            <a:spLocks noChangeArrowheads="1"/>
          </p:cNvSpPr>
          <p:nvPr/>
        </p:nvSpPr>
        <p:spPr bwMode="auto">
          <a:xfrm>
            <a:off x="2241550" y="3593662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00"/>
                </a:solidFill>
                <a:latin typeface="Arial" charset="0"/>
              </a:rPr>
              <a:t>e</a:t>
            </a:r>
            <a:endParaRPr lang="en-US" sz="1800">
              <a:latin typeface="Arial" charset="0"/>
            </a:endParaRPr>
          </a:p>
        </p:txBody>
      </p:sp>
      <p:sp>
        <p:nvSpPr>
          <p:cNvPr id="37" name="Text Box 49"/>
          <p:cNvSpPr txBox="1">
            <a:spLocks noChangeArrowheads="1"/>
          </p:cNvSpPr>
          <p:nvPr/>
        </p:nvSpPr>
        <p:spPr bwMode="auto">
          <a:xfrm>
            <a:off x="3384550" y="2679262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00"/>
                </a:solidFill>
                <a:latin typeface="Arial" charset="0"/>
              </a:rPr>
              <a:t>e</a:t>
            </a:r>
            <a:endParaRPr lang="en-US" sz="1800">
              <a:latin typeface="Arial" charset="0"/>
            </a:endParaRPr>
          </a:p>
        </p:txBody>
      </p:sp>
      <p:sp>
        <p:nvSpPr>
          <p:cNvPr id="38" name="Text Box 50"/>
          <p:cNvSpPr txBox="1">
            <a:spLocks noChangeArrowheads="1"/>
          </p:cNvSpPr>
          <p:nvPr/>
        </p:nvSpPr>
        <p:spPr bwMode="auto">
          <a:xfrm>
            <a:off x="6432550" y="3441262"/>
            <a:ext cx="70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" charset="0"/>
              </a:rPr>
              <a:t>Met</a:t>
            </a:r>
            <a:endParaRPr lang="en-US" sz="1800">
              <a:latin typeface="Arial" charset="0"/>
            </a:endParaRPr>
          </a:p>
        </p:txBody>
      </p:sp>
      <p:sp>
        <p:nvSpPr>
          <p:cNvPr id="39" name="Text Box 51"/>
          <p:cNvSpPr txBox="1">
            <a:spLocks noChangeArrowheads="1"/>
          </p:cNvSpPr>
          <p:nvPr/>
        </p:nvSpPr>
        <p:spPr bwMode="auto">
          <a:xfrm>
            <a:off x="457754" y="3057087"/>
            <a:ext cx="1644096" cy="369332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800080"/>
                </a:solidFill>
                <a:latin typeface="Arial" charset="0"/>
              </a:rPr>
              <a:t>Z</a:t>
            </a:r>
            <a:r>
              <a:rPr lang="en-US" b="1" dirty="0" err="1">
                <a:solidFill>
                  <a:srgbClr val="800080"/>
                </a:solidFill>
                <a:latin typeface="Arial" charset="0"/>
                <a:sym typeface="Symbol" pitchFamily="18" charset="2"/>
              </a:rPr>
              <a:t>ee</a:t>
            </a:r>
            <a:r>
              <a:rPr lang="en-US" b="1" dirty="0">
                <a:solidFill>
                  <a:srgbClr val="800080"/>
                </a:solidFill>
                <a:latin typeface="Arial" charset="0"/>
                <a:sym typeface="Symbol" pitchFamily="18" charset="2"/>
              </a:rPr>
              <a:t> + 1-jet</a:t>
            </a:r>
            <a:endParaRPr lang="en-US" b="1" dirty="0">
              <a:solidFill>
                <a:srgbClr val="800080"/>
              </a:solidFill>
              <a:latin typeface="Arial" charset="0"/>
            </a:endParaRPr>
          </a:p>
        </p:txBody>
      </p:sp>
      <p:sp>
        <p:nvSpPr>
          <p:cNvPr id="40" name="Text Box 52"/>
          <p:cNvSpPr txBox="1">
            <a:spLocks noChangeArrowheads="1"/>
          </p:cNvSpPr>
          <p:nvPr/>
        </p:nvSpPr>
        <p:spPr bwMode="auto">
          <a:xfrm>
            <a:off x="6948489" y="2482412"/>
            <a:ext cx="1689768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800080"/>
                </a:solidFill>
                <a:latin typeface="Arial" charset="0"/>
              </a:rPr>
              <a:t>Z</a:t>
            </a:r>
            <a:r>
              <a:rPr lang="en-US" b="1">
                <a:solidFill>
                  <a:srgbClr val="800080"/>
                </a:solidFill>
                <a:latin typeface="Arial" charset="0"/>
                <a:sym typeface="Symbol" pitchFamily="18" charset="2"/>
              </a:rPr>
              <a:t></a:t>
            </a:r>
            <a:r>
              <a:rPr lang="en-US" b="1">
                <a:solidFill>
                  <a:srgbClr val="800080"/>
                </a:solidFill>
                <a:latin typeface="Symbol" pitchFamily="18" charset="2"/>
                <a:sym typeface="Symbol" pitchFamily="18" charset="2"/>
              </a:rPr>
              <a:t></a:t>
            </a:r>
            <a:r>
              <a:rPr lang="en-US" b="1">
                <a:solidFill>
                  <a:srgbClr val="800080"/>
                </a:solidFill>
                <a:latin typeface="Arial" charset="0"/>
                <a:sym typeface="Symbol" pitchFamily="18" charset="2"/>
              </a:rPr>
              <a:t> + 1-jet</a:t>
            </a:r>
            <a:endParaRPr lang="en-US" b="1">
              <a:solidFill>
                <a:srgbClr val="800080"/>
              </a:solidFill>
              <a:latin typeface="Arial" charset="0"/>
            </a:endParaRPr>
          </a:p>
        </p:txBody>
      </p:sp>
      <p:pic>
        <p:nvPicPr>
          <p:cNvPr id="41" name="Picture 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28" r="8879"/>
          <a:stretch>
            <a:fillRect/>
          </a:stretch>
        </p:blipFill>
        <p:spPr bwMode="auto">
          <a:xfrm>
            <a:off x="2700338" y="3930024"/>
            <a:ext cx="3455987" cy="268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74"/>
          <p:cNvSpPr txBox="1">
            <a:spLocks noChangeArrowheads="1"/>
          </p:cNvSpPr>
          <p:nvPr/>
        </p:nvSpPr>
        <p:spPr>
          <a:xfrm>
            <a:off x="212588" y="4845120"/>
            <a:ext cx="2592388" cy="15128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Ø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Courier New"/>
              <a:buChar char="o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GB" sz="1900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GB" sz="1900" baseline="-25000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GB" sz="1900" baseline="30000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miss</a:t>
            </a:r>
            <a:r>
              <a:rPr lang="en-GB" sz="19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can similarly 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GB" sz="19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 obtained after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GB" sz="19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removing the two charged leptons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GB" sz="19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corrections</a:t>
            </a:r>
            <a:endParaRPr lang="en-US" sz="19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" name="Rectangle 75"/>
          <p:cNvSpPr>
            <a:spLocks noChangeArrowheads="1"/>
          </p:cNvSpPr>
          <p:nvPr/>
        </p:nvSpPr>
        <p:spPr bwMode="auto">
          <a:xfrm>
            <a:off x="4390068" y="4690209"/>
            <a:ext cx="1657350" cy="217488"/>
          </a:xfrm>
          <a:prstGeom prst="rect">
            <a:avLst/>
          </a:prstGeom>
          <a:solidFill>
            <a:srgbClr val="FFFF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CA"/>
          </a:p>
        </p:txBody>
      </p:sp>
      <p:sp>
        <p:nvSpPr>
          <p:cNvPr id="44" name="Line 76"/>
          <p:cNvSpPr>
            <a:spLocks noChangeShapeType="1"/>
          </p:cNvSpPr>
          <p:nvPr/>
        </p:nvSpPr>
        <p:spPr bwMode="auto">
          <a:xfrm>
            <a:off x="2627313" y="2841187"/>
            <a:ext cx="720725" cy="1544979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45" name="Line 77"/>
          <p:cNvSpPr>
            <a:spLocks noChangeShapeType="1"/>
          </p:cNvSpPr>
          <p:nvPr/>
        </p:nvSpPr>
        <p:spPr bwMode="auto">
          <a:xfrm flipH="1">
            <a:off x="3462968" y="2736996"/>
            <a:ext cx="2159000" cy="20875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46" name="Oval 78"/>
          <p:cNvSpPr>
            <a:spLocks noChangeArrowheads="1"/>
          </p:cNvSpPr>
          <p:nvPr/>
        </p:nvSpPr>
        <p:spPr bwMode="auto">
          <a:xfrm>
            <a:off x="300713" y="4519079"/>
            <a:ext cx="2386740" cy="2002177"/>
          </a:xfrm>
          <a:prstGeom prst="ellipse">
            <a:avLst/>
          </a:prstGeom>
          <a:noFill/>
          <a:ln w="3175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47" name="Rectangle 79"/>
          <p:cNvSpPr>
            <a:spLocks noChangeArrowheads="1"/>
          </p:cNvSpPr>
          <p:nvPr/>
        </p:nvSpPr>
        <p:spPr bwMode="auto">
          <a:xfrm>
            <a:off x="6156325" y="4250699"/>
            <a:ext cx="273526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GB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</a:t>
            </a:r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Must now use ratio to normalize and correct for shape distortion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60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199073"/>
            <a:ext cx="7892822" cy="7564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03154"/>
                </a:solidFill>
              </a:rPr>
              <a:t>Electroweak background estimate </a:t>
            </a:r>
            <a:r>
              <a:rPr lang="en-US" dirty="0" smtClean="0">
                <a:solidFill>
                  <a:srgbClr val="103154"/>
                </a:solidFill>
              </a:rPr>
              <a:t>(II</a:t>
            </a:r>
            <a:r>
              <a:rPr lang="en-US" dirty="0">
                <a:solidFill>
                  <a:srgbClr val="103154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195" y="1257904"/>
            <a:ext cx="8712087" cy="5303581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>
                <a:solidFill>
                  <a:srgbClr val="103154"/>
                </a:solidFill>
              </a:rPr>
              <a:t>D</a:t>
            </a:r>
            <a:r>
              <a:rPr lang="en-GB" sz="2400" dirty="0" smtClean="0">
                <a:solidFill>
                  <a:srgbClr val="103154"/>
                </a:solidFill>
              </a:rPr>
              <a:t>ata</a:t>
            </a:r>
            <a:r>
              <a:rPr lang="en-GB" sz="2400" dirty="0">
                <a:solidFill>
                  <a:srgbClr val="103154"/>
                </a:solidFill>
              </a:rPr>
              <a:t>-driven prediction for </a:t>
            </a:r>
            <a:r>
              <a:rPr lang="en-GB" sz="2400" dirty="0" err="1" smtClean="0">
                <a:solidFill>
                  <a:srgbClr val="CC0000"/>
                </a:solidFill>
              </a:rPr>
              <a:t>Z</a:t>
            </a:r>
            <a:r>
              <a:rPr lang="en-GB" sz="2400" dirty="0" err="1">
                <a:solidFill>
                  <a:srgbClr val="CC0000"/>
                </a:solidFill>
              </a:rPr>
              <a:t>→</a:t>
            </a:r>
            <a:r>
              <a:rPr lang="en-GB" sz="2400" dirty="0" err="1">
                <a:solidFill>
                  <a:srgbClr val="CC0000"/>
                </a:solidFill>
                <a:latin typeface="Symbol" pitchFamily="18" charset="2"/>
              </a:rPr>
              <a:t>nn</a:t>
            </a:r>
            <a:r>
              <a:rPr lang="en-GB" sz="2400" dirty="0" err="1" smtClean="0">
                <a:solidFill>
                  <a:srgbClr val="CC0000"/>
                </a:solidFill>
              </a:rPr>
              <a:t>+jets</a:t>
            </a:r>
            <a:r>
              <a:rPr lang="en-GB" sz="2400" dirty="0" smtClean="0">
                <a:solidFill>
                  <a:srgbClr val="CC0000"/>
                </a:solidFill>
              </a:rPr>
              <a:t> </a:t>
            </a:r>
            <a:r>
              <a:rPr lang="en-GB" sz="2400" dirty="0" smtClean="0">
                <a:solidFill>
                  <a:srgbClr val="103154"/>
                </a:solidFill>
              </a:rPr>
              <a:t>background </a:t>
            </a:r>
            <a:r>
              <a:rPr lang="en-GB" sz="2400" dirty="0">
                <a:solidFill>
                  <a:srgbClr val="103154"/>
                </a:solidFill>
              </a:rPr>
              <a:t>is obtained </a:t>
            </a:r>
            <a:r>
              <a:rPr lang="en-GB" sz="2400" dirty="0" smtClean="0">
                <a:solidFill>
                  <a:srgbClr val="103154"/>
                </a:solidFill>
              </a:rPr>
              <a:t>from:</a:t>
            </a:r>
          </a:p>
          <a:p>
            <a:pPr lvl="1">
              <a:spcBef>
                <a:spcPts val="900"/>
              </a:spcBef>
            </a:pPr>
            <a:r>
              <a:rPr lang="en-GB" dirty="0">
                <a:solidFill>
                  <a:srgbClr val="0000FF"/>
                </a:solidFill>
              </a:rPr>
              <a:t>N</a:t>
            </a:r>
            <a:r>
              <a:rPr lang="en-GB" dirty="0" smtClean="0">
                <a:solidFill>
                  <a:srgbClr val="0000FF"/>
                </a:solidFill>
              </a:rPr>
              <a:t>umber of </a:t>
            </a:r>
            <a:r>
              <a:rPr lang="en-GB" dirty="0" err="1" smtClean="0">
                <a:solidFill>
                  <a:srgbClr val="0000FF"/>
                </a:solidFill>
              </a:rPr>
              <a:t>Z</a:t>
            </a:r>
            <a:r>
              <a:rPr lang="en-GB" dirty="0" err="1">
                <a:solidFill>
                  <a:srgbClr val="0000FF"/>
                </a:solidFill>
              </a:rPr>
              <a:t>→ll</a:t>
            </a:r>
            <a:r>
              <a:rPr lang="en-GB" dirty="0" err="1" smtClean="0">
                <a:solidFill>
                  <a:srgbClr val="0000FF"/>
                </a:solidFill>
              </a:rPr>
              <a:t>+jets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>
                <a:solidFill>
                  <a:srgbClr val="0000FF"/>
                </a:solidFill>
              </a:rPr>
              <a:t>events in </a:t>
            </a:r>
            <a:r>
              <a:rPr lang="en-GB" dirty="0" smtClean="0">
                <a:solidFill>
                  <a:srgbClr val="0000FF"/>
                </a:solidFill>
              </a:rPr>
              <a:t>each </a:t>
            </a:r>
            <a:r>
              <a:rPr lang="en-GB" dirty="0">
                <a:solidFill>
                  <a:srgbClr val="0000FF"/>
                </a:solidFill>
              </a:rPr>
              <a:t>control </a:t>
            </a:r>
            <a:r>
              <a:rPr lang="en-GB" dirty="0" smtClean="0">
                <a:solidFill>
                  <a:srgbClr val="0000FF"/>
                </a:solidFill>
              </a:rPr>
              <a:t>region’s </a:t>
            </a:r>
            <a:r>
              <a:rPr lang="en-GB" dirty="0" err="1" smtClean="0">
                <a:solidFill>
                  <a:srgbClr val="0000FF"/>
                </a:solidFill>
              </a:rPr>
              <a:t>E</a:t>
            </a:r>
            <a:r>
              <a:rPr lang="en-GB" baseline="-25000" dirty="0" err="1" smtClean="0">
                <a:solidFill>
                  <a:srgbClr val="0000FF"/>
                </a:solidFill>
              </a:rPr>
              <a:t>T</a:t>
            </a:r>
            <a:r>
              <a:rPr lang="en-GB" baseline="30000" dirty="0" err="1" smtClean="0">
                <a:solidFill>
                  <a:srgbClr val="0000FF"/>
                </a:solidFill>
              </a:rPr>
              <a:t>miss</a:t>
            </a:r>
            <a:r>
              <a:rPr lang="en-GB" dirty="0" smtClean="0">
                <a:solidFill>
                  <a:srgbClr val="0000FF"/>
                </a:solidFill>
              </a:rPr>
              <a:t> bin (</a:t>
            </a:r>
            <a:r>
              <a:rPr lang="en-GB" dirty="0" err="1" smtClean="0">
                <a:solidFill>
                  <a:srgbClr val="0000FF"/>
                </a:solidFill>
              </a:rPr>
              <a:t>N</a:t>
            </a:r>
            <a:r>
              <a:rPr lang="en-GB" baseline="30000" dirty="0" err="1" smtClean="0">
                <a:solidFill>
                  <a:srgbClr val="0000FF"/>
                </a:solidFill>
              </a:rPr>
              <a:t>i</a:t>
            </a:r>
            <a:r>
              <a:rPr lang="en-GB" baseline="-25000" dirty="0" err="1" smtClean="0">
                <a:solidFill>
                  <a:srgbClr val="0000FF"/>
                </a:solidFill>
              </a:rPr>
              <a:t>cand,CR</a:t>
            </a:r>
            <a:r>
              <a:rPr lang="en-GB" dirty="0" smtClean="0">
                <a:solidFill>
                  <a:srgbClr val="0000FF"/>
                </a:solidFill>
              </a:rPr>
              <a:t>) </a:t>
            </a:r>
          </a:p>
          <a:p>
            <a:pPr lvl="1"/>
            <a:r>
              <a:rPr lang="en-GB" dirty="0">
                <a:solidFill>
                  <a:srgbClr val="0000FF"/>
                </a:solidFill>
              </a:rPr>
              <a:t>R</a:t>
            </a:r>
            <a:r>
              <a:rPr lang="en-GB" dirty="0" smtClean="0">
                <a:solidFill>
                  <a:srgbClr val="0000FF"/>
                </a:solidFill>
              </a:rPr>
              <a:t>atio of signal region to control region observable distribution</a:t>
            </a:r>
          </a:p>
          <a:p>
            <a:pPr marL="349250" lvl="1" indent="0">
              <a:buNone/>
            </a:pPr>
            <a:endParaRPr lang="en-GB" dirty="0"/>
          </a:p>
          <a:p>
            <a:pPr lvl="1"/>
            <a:endParaRPr lang="en-GB" dirty="0" smtClean="0"/>
          </a:p>
          <a:p>
            <a:r>
              <a:rPr lang="en-GB" dirty="0" smtClean="0">
                <a:solidFill>
                  <a:srgbClr val="103154"/>
                </a:solidFill>
              </a:rPr>
              <a:t>The ratio mapping factor accounts for lepton </a:t>
            </a:r>
          </a:p>
          <a:p>
            <a:pPr lvl="1">
              <a:spcBef>
                <a:spcPts val="900"/>
              </a:spcBef>
            </a:pPr>
            <a:r>
              <a:rPr lang="en-GB" dirty="0" smtClean="0">
                <a:solidFill>
                  <a:srgbClr val="0000FF"/>
                </a:solidFill>
              </a:rPr>
              <a:t>acceptance and efficiency</a:t>
            </a:r>
          </a:p>
          <a:p>
            <a:pPr lvl="1"/>
            <a:r>
              <a:rPr lang="en-GB" dirty="0" smtClean="0">
                <a:solidFill>
                  <a:srgbClr val="0000FF"/>
                </a:solidFill>
              </a:rPr>
              <a:t>different cross section and branching ratios</a:t>
            </a:r>
          </a:p>
          <a:p>
            <a:pPr lvl="1"/>
            <a:r>
              <a:rPr lang="en-GB" dirty="0" smtClean="0">
                <a:solidFill>
                  <a:srgbClr val="0000FF"/>
                </a:solidFill>
              </a:rPr>
              <a:t>distortion of the measured observable due to the charged lepton in the CR</a:t>
            </a:r>
          </a:p>
          <a:p>
            <a:r>
              <a:rPr lang="en-GB" dirty="0" smtClean="0">
                <a:solidFill>
                  <a:srgbClr val="103154"/>
                </a:solidFill>
              </a:rPr>
              <a:t>Similar exercise can be done to estimate the reducible </a:t>
            </a:r>
            <a:r>
              <a:rPr lang="en-GB" dirty="0" err="1" smtClean="0">
                <a:solidFill>
                  <a:srgbClr val="103154"/>
                </a:solidFill>
              </a:rPr>
              <a:t>W+jets</a:t>
            </a:r>
            <a:r>
              <a:rPr lang="en-GB" dirty="0" smtClean="0">
                <a:solidFill>
                  <a:srgbClr val="103154"/>
                </a:solidFill>
              </a:rPr>
              <a:t> background</a:t>
            </a:r>
          </a:p>
          <a:p>
            <a:pPr lvl="1">
              <a:spcBef>
                <a:spcPts val="900"/>
              </a:spcBef>
            </a:pPr>
            <a:r>
              <a:rPr lang="en-GB" dirty="0" smtClean="0">
                <a:solidFill>
                  <a:srgbClr val="0000FF"/>
                </a:solidFill>
              </a:rPr>
              <a:t>Direct use of the </a:t>
            </a:r>
            <a:r>
              <a:rPr lang="en-GB" dirty="0" err="1" smtClean="0">
                <a:solidFill>
                  <a:srgbClr val="0000FF"/>
                </a:solidFill>
              </a:rPr>
              <a:t>R</a:t>
            </a:r>
            <a:r>
              <a:rPr lang="en-GB" baseline="-25000" dirty="0" err="1" smtClean="0">
                <a:solidFill>
                  <a:srgbClr val="0000FF"/>
                </a:solidFill>
              </a:rPr>
              <a:t>jets</a:t>
            </a:r>
            <a:r>
              <a:rPr lang="en-GB" dirty="0" smtClean="0">
                <a:solidFill>
                  <a:srgbClr val="0000FF"/>
                </a:solidFill>
              </a:rPr>
              <a:t> measurement</a:t>
            </a:r>
          </a:p>
          <a:p>
            <a:pPr lvl="1"/>
            <a:r>
              <a:rPr lang="en-GB" dirty="0" smtClean="0">
                <a:solidFill>
                  <a:srgbClr val="0000FF"/>
                </a:solidFill>
              </a:rPr>
              <a:t>The ratio is also corrected for the probability that the event survive the veto</a:t>
            </a:r>
          </a:p>
          <a:p>
            <a:pPr lvl="1"/>
            <a:r>
              <a:rPr lang="en-GB" dirty="0" err="1" smtClean="0">
                <a:solidFill>
                  <a:srgbClr val="0000FF"/>
                </a:solidFill>
              </a:rPr>
              <a:t>W+jets</a:t>
            </a:r>
            <a:r>
              <a:rPr lang="en-GB" dirty="0" smtClean="0">
                <a:solidFill>
                  <a:srgbClr val="0000FF"/>
                </a:solidFill>
              </a:rPr>
              <a:t> control region events are also used to estimate </a:t>
            </a:r>
            <a:r>
              <a:rPr lang="en-GB" dirty="0" err="1" smtClean="0">
                <a:solidFill>
                  <a:srgbClr val="0000FF"/>
                </a:solidFill>
              </a:rPr>
              <a:t>Z</a:t>
            </a:r>
            <a:r>
              <a:rPr lang="en-GB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nn</a:t>
            </a:r>
            <a:r>
              <a:rPr lang="en-GB" dirty="0" err="1" smtClean="0">
                <a:solidFill>
                  <a:srgbClr val="0000FF"/>
                </a:solidFill>
              </a:rPr>
              <a:t>+jets</a:t>
            </a:r>
            <a:endParaRPr lang="en-GB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39</a:t>
            </a:fld>
            <a:endParaRPr lang="en-US" dirty="0"/>
          </a:p>
        </p:txBody>
      </p:sp>
      <p:graphicFrame>
        <p:nvGraphicFramePr>
          <p:cNvPr id="5" name="Object 3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6668201"/>
              </p:ext>
            </p:extLst>
          </p:nvPr>
        </p:nvGraphicFramePr>
        <p:xfrm>
          <a:off x="779463" y="2445110"/>
          <a:ext cx="7181868" cy="799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8" name="Equation" r:id="rId3" imgW="3987800" imgH="444500" progId="Equation.3">
                  <p:embed/>
                </p:oleObj>
              </mc:Choice>
              <mc:Fallback>
                <p:oleObj name="Equation" r:id="rId3" imgW="39878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463" y="2445110"/>
                        <a:ext cx="7181868" cy="7995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/>
          <p:nvPr/>
        </p:nvSpPr>
        <p:spPr>
          <a:xfrm>
            <a:off x="5301084" y="2289077"/>
            <a:ext cx="2820353" cy="1122386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8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The strong interaction at the LHC (I)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772" y="1449888"/>
            <a:ext cx="8467914" cy="5195816"/>
          </a:xfrm>
        </p:spPr>
        <p:txBody>
          <a:bodyPr/>
          <a:lstStyle/>
          <a:p>
            <a:r>
              <a:rPr lang="en-US" dirty="0">
                <a:solidFill>
                  <a:srgbClr val="103154"/>
                </a:solidFill>
              </a:rPr>
              <a:t>Events with jets in final state </a:t>
            </a:r>
            <a:r>
              <a:rPr lang="en-US" dirty="0" smtClean="0">
                <a:solidFill>
                  <a:srgbClr val="103154"/>
                </a:solidFill>
              </a:rPr>
              <a:t>are typically </a:t>
            </a:r>
            <a:r>
              <a:rPr lang="en-US" dirty="0">
                <a:solidFill>
                  <a:srgbClr val="103154"/>
                </a:solidFill>
              </a:rPr>
              <a:t>copiously produced via the strong interaction at hadron machines </a:t>
            </a:r>
          </a:p>
          <a:p>
            <a:endParaRPr lang="en-US" dirty="0" smtClean="0">
              <a:solidFill>
                <a:srgbClr val="3366FF"/>
              </a:solidFill>
            </a:endParaRPr>
          </a:p>
          <a:p>
            <a:endParaRPr lang="en-US" dirty="0">
              <a:solidFill>
                <a:srgbClr val="3366FF"/>
              </a:solidFill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endParaRPr lang="en-US" dirty="0">
              <a:solidFill>
                <a:srgbClr val="3366FF"/>
              </a:solidFill>
            </a:endParaRPr>
          </a:p>
          <a:p>
            <a:endParaRPr lang="en-US" dirty="0" smtClean="0">
              <a:solidFill>
                <a:srgbClr val="33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38" y="2241748"/>
            <a:ext cx="4183247" cy="2737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345" y="2668778"/>
            <a:ext cx="3238500" cy="1714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093" y="4911590"/>
            <a:ext cx="6308880" cy="16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2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QCD </a:t>
            </a:r>
            <a:r>
              <a:rPr lang="en-US" dirty="0" err="1" smtClean="0">
                <a:solidFill>
                  <a:srgbClr val="103154"/>
                </a:solidFill>
              </a:rPr>
              <a:t>multijets</a:t>
            </a:r>
            <a:r>
              <a:rPr lang="en-US" dirty="0" smtClean="0">
                <a:solidFill>
                  <a:srgbClr val="103154"/>
                </a:solidFill>
              </a:rPr>
              <a:t> background estimate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2909" y="6196360"/>
            <a:ext cx="533400" cy="365125"/>
          </a:xfrm>
        </p:spPr>
        <p:txBody>
          <a:bodyPr/>
          <a:lstStyle/>
          <a:p>
            <a:fld id="{19371D3E-5A18-49EB-AD2A-429AF165759F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25" name="Rectangle 6"/>
          <p:cNvSpPr txBox="1">
            <a:spLocks noChangeArrowheads="1"/>
          </p:cNvSpPr>
          <p:nvPr/>
        </p:nvSpPr>
        <p:spPr>
          <a:xfrm>
            <a:off x="299908" y="1199378"/>
            <a:ext cx="8229600" cy="2232025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Ø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Courier New"/>
              <a:buChar char="o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dirty="0" smtClean="0">
                <a:solidFill>
                  <a:srgbClr val="103154"/>
                </a:solidFill>
              </a:rPr>
              <a:t>Sources of QCD contribution:</a:t>
            </a:r>
          </a:p>
          <a:p>
            <a:pPr lvl="1">
              <a:buClr>
                <a:srgbClr val="006600"/>
              </a:buClr>
            </a:pPr>
            <a:r>
              <a:rPr lang="en-US" dirty="0" smtClean="0">
                <a:solidFill>
                  <a:srgbClr val="006600"/>
                </a:solidFill>
              </a:rPr>
              <a:t>2-jets and 3-jets events for which one of the jets is lost (dominate)</a:t>
            </a:r>
          </a:p>
          <a:p>
            <a:pPr lvl="1">
              <a:buClr>
                <a:srgbClr val="006600"/>
              </a:buClr>
            </a:pPr>
            <a:r>
              <a:rPr lang="en-US" dirty="0" smtClean="0">
                <a:solidFill>
                  <a:srgbClr val="006600"/>
                </a:solidFill>
              </a:rPr>
              <a:t>≥3-jets events for which two jets are lost (smaller) → obtained</a:t>
            </a:r>
          </a:p>
          <a:p>
            <a:pPr marL="457200" lvl="1" indent="0">
              <a:spcBef>
                <a:spcPts val="0"/>
              </a:spcBef>
              <a:buClr>
                <a:srgbClr val="006600"/>
              </a:buClr>
              <a:buFont typeface="Wingdings" charset="2"/>
              <a:buNone/>
            </a:pPr>
            <a:r>
              <a:rPr lang="en-US" dirty="0" smtClean="0">
                <a:solidFill>
                  <a:srgbClr val="006600"/>
                </a:solidFill>
              </a:rPr>
              <a:t>            				</a:t>
            </a:r>
            <a:r>
              <a:rPr lang="en-US" dirty="0">
                <a:solidFill>
                  <a:srgbClr val="006600"/>
                </a:solidFill>
              </a:rPr>
              <a:t>	 </a:t>
            </a:r>
            <a:r>
              <a:rPr lang="en-US" dirty="0" smtClean="0">
                <a:solidFill>
                  <a:srgbClr val="006600"/>
                </a:solidFill>
              </a:rPr>
              <a:t>             from MC</a:t>
            </a:r>
            <a:r>
              <a:rPr lang="en-US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103154"/>
                </a:solidFill>
              </a:rPr>
              <a:t>To estimate the 2-jets contribution: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501042" y="3065232"/>
            <a:ext cx="4275138" cy="3489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sz="1900" b="1" dirty="0">
                <a:solidFill>
                  <a:srgbClr val="0000CC"/>
                </a:solidFill>
                <a:latin typeface="Arial" charset="0"/>
              </a:rPr>
              <a:t>1</a:t>
            </a:r>
            <a:r>
              <a:rPr lang="en-US" sz="1900" b="1" dirty="0">
                <a:solidFill>
                  <a:srgbClr val="0000FF"/>
                </a:solidFill>
                <a:latin typeface="Arial" charset="0"/>
              </a:rPr>
              <a:t>- Select </a:t>
            </a:r>
            <a:r>
              <a:rPr lang="en-US" sz="1900" b="1" dirty="0" smtClean="0">
                <a:solidFill>
                  <a:srgbClr val="0000FF"/>
                </a:solidFill>
                <a:latin typeface="Arial" charset="0"/>
              </a:rPr>
              <a:t>2/3-</a:t>
            </a:r>
            <a:r>
              <a:rPr lang="en-US" sz="1900" b="1" dirty="0">
                <a:solidFill>
                  <a:srgbClr val="0000FF"/>
                </a:solidFill>
                <a:latin typeface="Arial" charset="0"/>
              </a:rPr>
              <a:t>jets events with </a:t>
            </a:r>
            <a:endParaRPr lang="en-US" sz="1900" b="1" dirty="0" smtClean="0">
              <a:solidFill>
                <a:srgbClr val="0000FF"/>
              </a:solidFill>
              <a:latin typeface="Arial" charset="0"/>
            </a:endParaRPr>
          </a:p>
          <a:p>
            <a:pPr marL="342900" indent="-342900"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900" b="1" dirty="0" smtClean="0">
                <a:solidFill>
                  <a:srgbClr val="0000FF"/>
                </a:solidFill>
                <a:latin typeface="Arial" charset="0"/>
              </a:rPr>
              <a:t>   </a:t>
            </a:r>
            <a:r>
              <a:rPr lang="en-US" sz="1900" b="1" dirty="0" err="1" smtClean="0">
                <a:solidFill>
                  <a:srgbClr val="0000FF"/>
                </a:solidFill>
                <a:latin typeface="Arial" charset="0"/>
              </a:rPr>
              <a:t>E</a:t>
            </a:r>
            <a:r>
              <a:rPr lang="en-US" sz="1900" b="1" baseline="-25000" dirty="0" err="1" smtClean="0">
                <a:solidFill>
                  <a:srgbClr val="0000FF"/>
                </a:solidFill>
                <a:latin typeface="Arial" charset="0"/>
              </a:rPr>
              <a:t>T</a:t>
            </a:r>
            <a:r>
              <a:rPr lang="en-US" sz="1900" b="1" baseline="30000" dirty="0" err="1" smtClean="0">
                <a:solidFill>
                  <a:srgbClr val="0000FF"/>
                </a:solidFill>
                <a:latin typeface="Arial" charset="0"/>
              </a:rPr>
              <a:t>miss</a:t>
            </a:r>
            <a:r>
              <a:rPr lang="en-US" sz="1900" b="1" dirty="0" smtClean="0">
                <a:solidFill>
                  <a:srgbClr val="0000FF"/>
                </a:solidFill>
                <a:latin typeface="Arial" charset="0"/>
              </a:rPr>
              <a:t> vector toward one </a:t>
            </a:r>
            <a:r>
              <a:rPr lang="en-US" sz="1900" b="1" dirty="0">
                <a:solidFill>
                  <a:srgbClr val="0000FF"/>
                </a:solidFill>
                <a:latin typeface="Arial" charset="0"/>
              </a:rPr>
              <a:t>jet</a:t>
            </a:r>
          </a:p>
          <a:p>
            <a:pPr marL="342900" indent="-342900">
              <a:spcBef>
                <a:spcPct val="10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Arial" charset="0"/>
              </a:rPr>
              <a:t>2- Extrapolate </a:t>
            </a:r>
            <a:r>
              <a:rPr lang="en-US" sz="1900" b="1" dirty="0" smtClean="0">
                <a:solidFill>
                  <a:srgbClr val="0000FF"/>
                </a:solidFill>
                <a:latin typeface="Arial" charset="0"/>
              </a:rPr>
              <a:t>this </a:t>
            </a:r>
            <a:r>
              <a:rPr lang="en-US" sz="1900" b="1" dirty="0">
                <a:solidFill>
                  <a:srgbClr val="0000FF"/>
                </a:solidFill>
                <a:latin typeface="Arial" charset="0"/>
              </a:rPr>
              <a:t>jet E</a:t>
            </a:r>
            <a:r>
              <a:rPr lang="en-US" sz="1900" b="1" baseline="-25000" dirty="0">
                <a:solidFill>
                  <a:srgbClr val="0000FF"/>
                </a:solidFill>
                <a:latin typeface="Arial" charset="0"/>
              </a:rPr>
              <a:t>T</a:t>
            </a:r>
            <a:r>
              <a:rPr lang="en-US" sz="1900" b="1" dirty="0">
                <a:solidFill>
                  <a:srgbClr val="0000FF"/>
                </a:solidFill>
                <a:latin typeface="Arial" charset="0"/>
              </a:rPr>
              <a:t> below energy threshold (loose a jet) </a:t>
            </a:r>
          </a:p>
          <a:p>
            <a:pPr marL="342900" indent="-342900">
              <a:spcBef>
                <a:spcPct val="10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Arial" charset="0"/>
              </a:rPr>
              <a:t>3- Background prediction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Arial" charset="0"/>
              </a:rPr>
              <a:t>		       =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Arial" charset="0"/>
              </a:rPr>
              <a:t>    area under the fit in </a:t>
            </a:r>
            <a:r>
              <a:rPr lang="en-US" sz="1900" b="1" dirty="0" smtClean="0">
                <a:solidFill>
                  <a:srgbClr val="0000FF"/>
                </a:solidFill>
                <a:latin typeface="Arial" charset="0"/>
              </a:rPr>
              <a:t>the</a:t>
            </a:r>
          </a:p>
          <a:p>
            <a:pPr marL="342900" indent="-342900"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900" b="1" dirty="0" smtClean="0">
                <a:solidFill>
                  <a:srgbClr val="0000FF"/>
                </a:solidFill>
                <a:latin typeface="Arial" charset="0"/>
              </a:rPr>
              <a:t>     extrapolated region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Arial" charset="0"/>
              </a:rPr>
              <a:t>	</a:t>
            </a:r>
            <a:r>
              <a:rPr lang="en-US" sz="1900" b="1" dirty="0" smtClean="0">
                <a:solidFill>
                  <a:srgbClr val="0000FF"/>
                </a:solidFill>
                <a:latin typeface="Arial" charset="0"/>
              </a:rPr>
              <a:t>    × MC correction</a:t>
            </a:r>
            <a:endParaRPr lang="en-US" sz="1900" b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27" name="Picture 8" descr="qcd_background_dh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7048" y="3284984"/>
            <a:ext cx="4343400" cy="2932112"/>
          </a:xfrm>
          <a:prstGeom prst="rect">
            <a:avLst/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Line 9"/>
          <p:cNvSpPr>
            <a:spLocks noChangeShapeType="1"/>
          </p:cNvSpPr>
          <p:nvPr/>
        </p:nvSpPr>
        <p:spPr bwMode="auto">
          <a:xfrm flipV="1">
            <a:off x="7007898" y="4436541"/>
            <a:ext cx="0" cy="1458466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9" name="Line 10"/>
          <p:cNvSpPr>
            <a:spLocks noChangeShapeType="1"/>
          </p:cNvSpPr>
          <p:nvPr/>
        </p:nvSpPr>
        <p:spPr bwMode="auto">
          <a:xfrm flipH="1" flipV="1">
            <a:off x="4847658" y="4508549"/>
            <a:ext cx="2088232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5330010" y="3415159"/>
            <a:ext cx="16779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2-jets events</a:t>
            </a:r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 flipH="1">
            <a:off x="4920434" y="4436541"/>
            <a:ext cx="2015455" cy="115190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>
            <a:off x="4991873" y="5588446"/>
            <a:ext cx="0" cy="360363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3" name="Line 15"/>
          <p:cNvSpPr>
            <a:spLocks noChangeShapeType="1"/>
          </p:cNvSpPr>
          <p:nvPr/>
        </p:nvSpPr>
        <p:spPr bwMode="auto">
          <a:xfrm>
            <a:off x="5207773" y="5443984"/>
            <a:ext cx="0" cy="504825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4" name="Line 16"/>
          <p:cNvSpPr>
            <a:spLocks noChangeShapeType="1"/>
          </p:cNvSpPr>
          <p:nvPr/>
        </p:nvSpPr>
        <p:spPr bwMode="auto">
          <a:xfrm>
            <a:off x="5423673" y="5372546"/>
            <a:ext cx="0" cy="576263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5" name="Line 17"/>
          <p:cNvSpPr>
            <a:spLocks noChangeShapeType="1"/>
          </p:cNvSpPr>
          <p:nvPr/>
        </p:nvSpPr>
        <p:spPr bwMode="auto">
          <a:xfrm>
            <a:off x="5639573" y="5228084"/>
            <a:ext cx="0" cy="720725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6" name="Line 18"/>
          <p:cNvSpPr>
            <a:spLocks noChangeShapeType="1"/>
          </p:cNvSpPr>
          <p:nvPr/>
        </p:nvSpPr>
        <p:spPr bwMode="auto">
          <a:xfrm>
            <a:off x="5855473" y="5085209"/>
            <a:ext cx="0" cy="863600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7" name="Line 19"/>
          <p:cNvSpPr>
            <a:spLocks noChangeShapeType="1"/>
          </p:cNvSpPr>
          <p:nvPr/>
        </p:nvSpPr>
        <p:spPr bwMode="auto">
          <a:xfrm>
            <a:off x="6071373" y="4940746"/>
            <a:ext cx="0" cy="1008063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8" name="Line 20"/>
          <p:cNvSpPr>
            <a:spLocks noChangeShapeType="1"/>
          </p:cNvSpPr>
          <p:nvPr/>
        </p:nvSpPr>
        <p:spPr bwMode="auto">
          <a:xfrm>
            <a:off x="6287273" y="4869309"/>
            <a:ext cx="0" cy="1079500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9" name="Line 21"/>
          <p:cNvSpPr>
            <a:spLocks noChangeShapeType="1"/>
          </p:cNvSpPr>
          <p:nvPr/>
        </p:nvSpPr>
        <p:spPr bwMode="auto">
          <a:xfrm>
            <a:off x="6503173" y="4724846"/>
            <a:ext cx="0" cy="1223963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4847410" y="4869309"/>
            <a:ext cx="1728788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US" sz="2800" b="1" baseline="-25000">
                <a:solidFill>
                  <a:srgbClr val="108E1A"/>
                </a:solidFill>
                <a:latin typeface="Arial" charset="0"/>
              </a:rPr>
              <a:t>Extrapolated</a:t>
            </a:r>
          </a:p>
          <a:p>
            <a:pPr algn="ctr" eaLnBrk="0" hangingPunct="0"/>
            <a:r>
              <a:rPr lang="en-US" sz="2800" b="1" baseline="-25000">
                <a:solidFill>
                  <a:srgbClr val="108E1A"/>
                </a:solidFill>
                <a:latin typeface="Arial" charset="0"/>
              </a:rPr>
              <a:t>region</a:t>
            </a:r>
            <a:endParaRPr lang="en-US" sz="2800" b="1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18895" y="6231965"/>
            <a:ext cx="49367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103154"/>
                </a:solidFill>
              </a:rPr>
              <a:t>* </a:t>
            </a:r>
            <a:r>
              <a:rPr lang="en-US" sz="1500" dirty="0">
                <a:solidFill>
                  <a:srgbClr val="103154"/>
                </a:solidFill>
              </a:rPr>
              <a:t>J</a:t>
            </a:r>
            <a:r>
              <a:rPr lang="en-US" sz="1500" dirty="0" smtClean="0">
                <a:solidFill>
                  <a:srgbClr val="103154"/>
                </a:solidFill>
              </a:rPr>
              <a:t>et threshold lowered to 15 </a:t>
            </a:r>
            <a:r>
              <a:rPr lang="en-US" sz="1500" dirty="0" err="1" smtClean="0">
                <a:solidFill>
                  <a:srgbClr val="103154"/>
                </a:solidFill>
              </a:rPr>
              <a:t>GeV</a:t>
            </a:r>
            <a:r>
              <a:rPr lang="en-US" sz="1500" dirty="0" smtClean="0">
                <a:solidFill>
                  <a:srgbClr val="103154"/>
                </a:solidFill>
              </a:rPr>
              <a:t> to verify the extrapolation</a:t>
            </a:r>
            <a:endParaRPr lang="en-US" sz="1500" dirty="0">
              <a:solidFill>
                <a:srgbClr val="103154"/>
              </a:solidFill>
            </a:endParaRPr>
          </a:p>
        </p:txBody>
      </p:sp>
      <p:sp>
        <p:nvSpPr>
          <p:cNvPr id="42" name="Line 21"/>
          <p:cNvSpPr>
            <a:spLocks noChangeShapeType="1"/>
          </p:cNvSpPr>
          <p:nvPr/>
        </p:nvSpPr>
        <p:spPr bwMode="auto">
          <a:xfrm>
            <a:off x="6791874" y="4580557"/>
            <a:ext cx="0" cy="1367979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3915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  <p:bldP spid="4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Various signal regions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3B9142-5DBB-D34F-95AE-EB3112ADA4F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Rectangle 31"/>
          <p:cNvSpPr txBox="1">
            <a:spLocks noChangeArrowheads="1"/>
          </p:cNvSpPr>
          <p:nvPr/>
        </p:nvSpPr>
        <p:spPr>
          <a:xfrm>
            <a:off x="168390" y="1270070"/>
            <a:ext cx="5400675" cy="5455017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Ø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Courier New"/>
              <a:buChar char="o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103154"/>
                </a:solidFill>
              </a:rPr>
              <a:t>We don’t know the kinematic region in which new physics will get revealed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Expectations vary with models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Model-independence: </a:t>
            </a:r>
            <a:r>
              <a:rPr lang="en-US" dirty="0" smtClean="0">
                <a:solidFill>
                  <a:srgbClr val="103154"/>
                </a:solidFill>
              </a:rPr>
              <a:t>don’t select the kinematic region based on the indications of a particular model</a:t>
            </a:r>
          </a:p>
          <a:p>
            <a:pPr marL="4572" indent="0">
              <a:spcBef>
                <a:spcPts val="2328"/>
              </a:spcBef>
              <a:buNone/>
            </a:pP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dirty="0" smtClean="0">
                <a:solidFill>
                  <a:srgbClr val="103154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103154"/>
                </a:solidFill>
                <a:sym typeface="Wingdings"/>
              </a:rPr>
              <a:t>  Or </a:t>
            </a:r>
            <a:r>
              <a:rPr lang="en-US" dirty="0" smtClean="0">
                <a:solidFill>
                  <a:srgbClr val="103154"/>
                </a:solidFill>
              </a:rPr>
              <a:t>do a </a:t>
            </a:r>
            <a:r>
              <a:rPr lang="en-US" dirty="0" smtClean="0">
                <a:solidFill>
                  <a:srgbClr val="FF0000"/>
                </a:solidFill>
              </a:rPr>
              <a:t>kinematic scan</a:t>
            </a:r>
          </a:p>
          <a:p>
            <a:pPr>
              <a:spcBef>
                <a:spcPts val="2328"/>
              </a:spcBef>
            </a:pPr>
            <a:r>
              <a:rPr lang="en-US" dirty="0" smtClean="0">
                <a:solidFill>
                  <a:srgbClr val="103154"/>
                </a:solidFill>
              </a:rPr>
              <a:t>Lowest kinematic region determined by trigger requirement</a:t>
            </a:r>
            <a:endParaRPr lang="en-US" sz="2300" dirty="0" smtClean="0">
              <a:solidFill>
                <a:srgbClr val="10315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spcBef>
                <a:spcPts val="1080"/>
              </a:spcBef>
            </a:pPr>
            <a:r>
              <a:rPr lang="en-US" dirty="0" smtClean="0">
                <a:solidFill>
                  <a:srgbClr val="0000FF"/>
                </a:solidFill>
              </a:rPr>
              <a:t>Statistics is a limitation for data-driven estimate in high kinematic regions</a:t>
            </a:r>
          </a:p>
        </p:txBody>
      </p:sp>
      <p:sp>
        <p:nvSpPr>
          <p:cNvPr id="7" name="Line 56"/>
          <p:cNvSpPr>
            <a:spLocks noChangeShapeType="1"/>
          </p:cNvSpPr>
          <p:nvPr/>
        </p:nvSpPr>
        <p:spPr bwMode="auto">
          <a:xfrm>
            <a:off x="6032827" y="1842023"/>
            <a:ext cx="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57"/>
          <p:cNvSpPr>
            <a:spLocks noChangeShapeType="1"/>
          </p:cNvSpPr>
          <p:nvPr/>
        </p:nvSpPr>
        <p:spPr bwMode="auto">
          <a:xfrm flipV="1">
            <a:off x="6032827" y="3969273"/>
            <a:ext cx="2632075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58"/>
          <p:cNvSpPr txBox="1">
            <a:spLocks noChangeArrowheads="1"/>
          </p:cNvSpPr>
          <p:nvPr/>
        </p:nvSpPr>
        <p:spPr bwMode="auto">
          <a:xfrm>
            <a:off x="5194627" y="1827966"/>
            <a:ext cx="685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/>
              <a:t>E</a:t>
            </a:r>
            <a:r>
              <a:rPr lang="en-US" sz="2600" b="1" baseline="-25000"/>
              <a:t>T</a:t>
            </a:r>
            <a:endParaRPr lang="en-US" sz="1800" b="1"/>
          </a:p>
        </p:txBody>
      </p:sp>
      <p:sp>
        <p:nvSpPr>
          <p:cNvPr id="10" name="Line 59"/>
          <p:cNvSpPr>
            <a:spLocks noChangeShapeType="1"/>
          </p:cNvSpPr>
          <p:nvPr/>
        </p:nvSpPr>
        <p:spPr bwMode="auto">
          <a:xfrm flipH="1">
            <a:off x="5270827" y="1827966"/>
            <a:ext cx="2286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60"/>
          <p:cNvSpPr txBox="1">
            <a:spLocks noChangeArrowheads="1"/>
          </p:cNvSpPr>
          <p:nvPr/>
        </p:nvSpPr>
        <p:spPr bwMode="auto">
          <a:xfrm>
            <a:off x="7589914" y="4377437"/>
            <a:ext cx="9284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Jet 1 </a:t>
            </a:r>
            <a:r>
              <a:rPr lang="en-US" b="1" dirty="0" smtClean="0"/>
              <a:t>E</a:t>
            </a:r>
            <a:r>
              <a:rPr lang="en-US" b="1" baseline="-25000" dirty="0" smtClean="0"/>
              <a:t>T</a:t>
            </a:r>
            <a:endParaRPr lang="en-US" b="1" dirty="0"/>
          </a:p>
        </p:txBody>
      </p:sp>
      <p:sp>
        <p:nvSpPr>
          <p:cNvPr id="12" name="Text Box 61"/>
          <p:cNvSpPr txBox="1">
            <a:spLocks noChangeArrowheads="1"/>
          </p:cNvSpPr>
          <p:nvPr/>
        </p:nvSpPr>
        <p:spPr bwMode="auto">
          <a:xfrm>
            <a:off x="5728027" y="3975623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0</a:t>
            </a:r>
          </a:p>
        </p:txBody>
      </p:sp>
      <p:sp>
        <p:nvSpPr>
          <p:cNvPr id="15" name="Text Box 64"/>
          <p:cNvSpPr txBox="1">
            <a:spLocks noChangeArrowheads="1"/>
          </p:cNvSpPr>
          <p:nvPr/>
        </p:nvSpPr>
        <p:spPr bwMode="auto">
          <a:xfrm>
            <a:off x="5539458" y="3455154"/>
            <a:ext cx="569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/>
              <a:t>120</a:t>
            </a:r>
            <a:endParaRPr lang="en-US" sz="1800" dirty="0"/>
          </a:p>
        </p:txBody>
      </p:sp>
      <p:sp>
        <p:nvSpPr>
          <p:cNvPr id="16" name="Text Box 65"/>
          <p:cNvSpPr txBox="1">
            <a:spLocks noChangeArrowheads="1"/>
          </p:cNvSpPr>
          <p:nvPr/>
        </p:nvSpPr>
        <p:spPr bwMode="auto">
          <a:xfrm>
            <a:off x="6070077" y="3975623"/>
            <a:ext cx="569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/>
              <a:t>120</a:t>
            </a:r>
            <a:endParaRPr lang="en-US" sz="1800" dirty="0"/>
          </a:p>
        </p:txBody>
      </p:sp>
      <p:sp>
        <p:nvSpPr>
          <p:cNvPr id="17" name="Text Box 66"/>
          <p:cNvSpPr txBox="1">
            <a:spLocks noChangeArrowheads="1"/>
          </p:cNvSpPr>
          <p:nvPr/>
        </p:nvSpPr>
        <p:spPr bwMode="auto">
          <a:xfrm>
            <a:off x="5499427" y="3024169"/>
            <a:ext cx="5243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/>
              <a:t>220</a:t>
            </a:r>
            <a:endParaRPr lang="en-US" sz="1800" dirty="0"/>
          </a:p>
        </p:txBody>
      </p:sp>
      <p:sp>
        <p:nvSpPr>
          <p:cNvPr id="18" name="Text Box 67"/>
          <p:cNvSpPr txBox="1">
            <a:spLocks noChangeArrowheads="1"/>
          </p:cNvSpPr>
          <p:nvPr/>
        </p:nvSpPr>
        <p:spPr bwMode="auto">
          <a:xfrm>
            <a:off x="6564093" y="3975623"/>
            <a:ext cx="6635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220</a:t>
            </a:r>
            <a:endParaRPr lang="en-US" sz="1800" dirty="0"/>
          </a:p>
        </p:txBody>
      </p:sp>
      <p:sp>
        <p:nvSpPr>
          <p:cNvPr id="19" name="Text Box 68"/>
          <p:cNvSpPr txBox="1">
            <a:spLocks noChangeArrowheads="1"/>
          </p:cNvSpPr>
          <p:nvPr/>
        </p:nvSpPr>
        <p:spPr bwMode="auto">
          <a:xfrm>
            <a:off x="5499427" y="2609351"/>
            <a:ext cx="5141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/>
              <a:t>350</a:t>
            </a:r>
            <a:endParaRPr lang="en-US" sz="1800" dirty="0"/>
          </a:p>
        </p:txBody>
      </p:sp>
      <p:sp>
        <p:nvSpPr>
          <p:cNvPr id="20" name="Text Box 69"/>
          <p:cNvSpPr txBox="1">
            <a:spLocks noChangeArrowheads="1"/>
          </p:cNvSpPr>
          <p:nvPr/>
        </p:nvSpPr>
        <p:spPr bwMode="auto">
          <a:xfrm>
            <a:off x="7121936" y="3975623"/>
            <a:ext cx="5141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/>
              <a:t>350</a:t>
            </a:r>
            <a:endParaRPr lang="en-US" sz="1800" dirty="0"/>
          </a:p>
        </p:txBody>
      </p:sp>
      <p:sp>
        <p:nvSpPr>
          <p:cNvPr id="21" name="Rectangle 70" descr="50%"/>
          <p:cNvSpPr>
            <a:spLocks noChangeArrowheads="1"/>
          </p:cNvSpPr>
          <p:nvPr/>
        </p:nvSpPr>
        <p:spPr bwMode="auto">
          <a:xfrm>
            <a:off x="6764839" y="1986486"/>
            <a:ext cx="1768300" cy="1265049"/>
          </a:xfrm>
          <a:prstGeom prst="rect">
            <a:avLst/>
          </a:prstGeom>
          <a:pattFill prst="pct50">
            <a:fgClr>
              <a:srgbClr val="CC0000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73" descr="50%"/>
          <p:cNvSpPr>
            <a:spLocks noChangeArrowheads="1"/>
          </p:cNvSpPr>
          <p:nvPr/>
        </p:nvSpPr>
        <p:spPr bwMode="auto">
          <a:xfrm>
            <a:off x="7309177" y="1986486"/>
            <a:ext cx="1223962" cy="863600"/>
          </a:xfrm>
          <a:prstGeom prst="rect">
            <a:avLst/>
          </a:prstGeom>
          <a:pattFill prst="pct50">
            <a:fgClr>
              <a:srgbClr val="0066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74"/>
          <p:cNvSpPr>
            <a:spLocks noChangeShapeType="1"/>
          </p:cNvSpPr>
          <p:nvPr/>
        </p:nvSpPr>
        <p:spPr bwMode="auto">
          <a:xfrm>
            <a:off x="7309177" y="2850086"/>
            <a:ext cx="1355725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75"/>
          <p:cNvSpPr>
            <a:spLocks noChangeShapeType="1"/>
          </p:cNvSpPr>
          <p:nvPr/>
        </p:nvSpPr>
        <p:spPr bwMode="auto">
          <a:xfrm flipV="1">
            <a:off x="7328227" y="1842023"/>
            <a:ext cx="0" cy="9906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76" descr="50%"/>
          <p:cNvSpPr>
            <a:spLocks noChangeArrowheads="1"/>
          </p:cNvSpPr>
          <p:nvPr/>
        </p:nvSpPr>
        <p:spPr bwMode="auto">
          <a:xfrm>
            <a:off x="7885439" y="1986486"/>
            <a:ext cx="647700" cy="503237"/>
          </a:xfrm>
          <a:prstGeom prst="rect">
            <a:avLst/>
          </a:prstGeom>
          <a:pattFill prst="pct50">
            <a:fgClr>
              <a:srgbClr val="FF9900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77"/>
          <p:cNvSpPr>
            <a:spLocks noChangeShapeType="1"/>
          </p:cNvSpPr>
          <p:nvPr/>
        </p:nvSpPr>
        <p:spPr bwMode="auto">
          <a:xfrm>
            <a:off x="7872739" y="2489723"/>
            <a:ext cx="792163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78"/>
          <p:cNvSpPr>
            <a:spLocks noChangeShapeType="1"/>
          </p:cNvSpPr>
          <p:nvPr/>
        </p:nvSpPr>
        <p:spPr bwMode="auto">
          <a:xfrm flipH="1" flipV="1">
            <a:off x="7861627" y="1842023"/>
            <a:ext cx="23812" cy="6477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050194" y="3677291"/>
            <a:ext cx="254995" cy="291982"/>
          </a:xfrm>
          <a:prstGeom prst="rect">
            <a:avLst/>
          </a:prstGeom>
          <a:noFill/>
          <a:ln w="6350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318996" y="3262647"/>
            <a:ext cx="2199377" cy="414644"/>
          </a:xfrm>
          <a:prstGeom prst="rect">
            <a:avLst/>
          </a:prstGeom>
          <a:pattFill prst="pct5">
            <a:fgClr>
              <a:srgbClr val="0000FF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16200000">
            <a:off x="5725411" y="2594284"/>
            <a:ext cx="1624524" cy="424800"/>
          </a:xfrm>
          <a:prstGeom prst="rect">
            <a:avLst/>
          </a:prstGeom>
          <a:pattFill prst="pct5">
            <a:fgClr>
              <a:srgbClr val="0000FF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6305189" y="3677291"/>
            <a:ext cx="2359713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6305189" y="1842023"/>
            <a:ext cx="0" cy="183526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Line 71"/>
          <p:cNvSpPr>
            <a:spLocks noChangeShapeType="1"/>
          </p:cNvSpPr>
          <p:nvPr/>
        </p:nvSpPr>
        <p:spPr bwMode="auto">
          <a:xfrm flipV="1">
            <a:off x="6764839" y="3251535"/>
            <a:ext cx="1900063" cy="11112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Line 81"/>
          <p:cNvSpPr>
            <a:spLocks noChangeShapeType="1"/>
          </p:cNvSpPr>
          <p:nvPr/>
        </p:nvSpPr>
        <p:spPr bwMode="auto">
          <a:xfrm>
            <a:off x="7309177" y="2850086"/>
            <a:ext cx="19050" cy="1125537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82"/>
          <p:cNvSpPr>
            <a:spLocks noChangeShapeType="1"/>
          </p:cNvSpPr>
          <p:nvPr/>
        </p:nvSpPr>
        <p:spPr bwMode="auto">
          <a:xfrm>
            <a:off x="7885439" y="2527823"/>
            <a:ext cx="0" cy="14478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80"/>
          <p:cNvSpPr>
            <a:spLocks noChangeShapeType="1"/>
          </p:cNvSpPr>
          <p:nvPr/>
        </p:nvSpPr>
        <p:spPr bwMode="auto">
          <a:xfrm flipH="1">
            <a:off x="6032827" y="2850086"/>
            <a:ext cx="1295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Line 79"/>
          <p:cNvSpPr>
            <a:spLocks noChangeShapeType="1"/>
          </p:cNvSpPr>
          <p:nvPr/>
        </p:nvSpPr>
        <p:spPr bwMode="auto">
          <a:xfrm>
            <a:off x="6032827" y="2489723"/>
            <a:ext cx="18288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Line 62"/>
          <p:cNvSpPr>
            <a:spLocks noChangeShapeType="1"/>
          </p:cNvSpPr>
          <p:nvPr/>
        </p:nvSpPr>
        <p:spPr bwMode="auto">
          <a:xfrm>
            <a:off x="6750073" y="3251535"/>
            <a:ext cx="14766" cy="724088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63"/>
          <p:cNvSpPr>
            <a:spLocks noChangeShapeType="1"/>
          </p:cNvSpPr>
          <p:nvPr/>
        </p:nvSpPr>
        <p:spPr bwMode="auto">
          <a:xfrm flipH="1">
            <a:off x="6032827" y="3251535"/>
            <a:ext cx="717246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Line 72"/>
          <p:cNvSpPr>
            <a:spLocks noChangeShapeType="1"/>
          </p:cNvSpPr>
          <p:nvPr/>
        </p:nvSpPr>
        <p:spPr bwMode="auto">
          <a:xfrm flipV="1">
            <a:off x="6750073" y="1842023"/>
            <a:ext cx="0" cy="1409512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Text Box 69"/>
          <p:cNvSpPr txBox="1">
            <a:spLocks noChangeArrowheads="1"/>
          </p:cNvSpPr>
          <p:nvPr/>
        </p:nvSpPr>
        <p:spPr bwMode="auto">
          <a:xfrm>
            <a:off x="7604566" y="3979392"/>
            <a:ext cx="5280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/>
              <a:t>500</a:t>
            </a:r>
            <a:endParaRPr lang="en-US" sz="1800" dirty="0"/>
          </a:p>
        </p:txBody>
      </p:sp>
      <p:sp>
        <p:nvSpPr>
          <p:cNvPr id="53" name="Text Box 68"/>
          <p:cNvSpPr txBox="1">
            <a:spLocks noChangeArrowheads="1"/>
          </p:cNvSpPr>
          <p:nvPr/>
        </p:nvSpPr>
        <p:spPr bwMode="auto">
          <a:xfrm>
            <a:off x="5489401" y="2274407"/>
            <a:ext cx="5280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/>
              <a:t>500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3054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199073"/>
            <a:ext cx="7892822" cy="75645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103154"/>
                </a:solidFill>
              </a:rPr>
              <a:t>Background systematics uncertainties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992" y="1257904"/>
            <a:ext cx="8224761" cy="9072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103154"/>
                </a:solidFill>
              </a:rPr>
              <a:t>When taking all effects and all background into account:</a:t>
            </a:r>
          </a:p>
          <a:p>
            <a:pPr marL="349250" lvl="1" indent="0">
              <a:spcBef>
                <a:spcPts val="1200"/>
              </a:spcBef>
              <a:buNone/>
            </a:pPr>
            <a:r>
              <a:rPr lang="en-US" dirty="0" smtClean="0"/>
              <a:t>		</a:t>
            </a:r>
            <a:r>
              <a:rPr lang="en-US" dirty="0" smtClean="0">
                <a:solidFill>
                  <a:srgbClr val="008000"/>
                </a:solidFill>
              </a:rPr>
              <a:t>For the high stats “low” kinematic region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24" y="2135606"/>
            <a:ext cx="8224761" cy="267884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17992" y="4843981"/>
            <a:ext cx="8549721" cy="17175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Ø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Courier New"/>
              <a:buChar char="o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103154"/>
                </a:solidFill>
              </a:rPr>
              <a:t>QCD prediction uncertainty is not the dominant background and is kept at a low level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This estimate is a very conservative, essentially only reflecting the small statistics of the sample used to get the estimate.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rgbClr val="0000FF"/>
                </a:solidFill>
              </a:rPr>
              <a:t>Recent studies suggest a factor of 3 to 5 smaller uncertainty on QCD effects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The Results (I)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45717" y="6196360"/>
            <a:ext cx="533400" cy="365125"/>
          </a:xfrm>
        </p:spPr>
        <p:txBody>
          <a:bodyPr/>
          <a:lstStyle/>
          <a:p>
            <a:fld id="{19371D3E-5A18-49EB-AD2A-429AF165759F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112"/>
          <a:stretch/>
        </p:blipFill>
        <p:spPr>
          <a:xfrm>
            <a:off x="191965" y="1602562"/>
            <a:ext cx="8736040" cy="3433409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212991" y="5548326"/>
            <a:ext cx="6507162" cy="954087"/>
          </a:xfrm>
          <a:prstGeom prst="rect">
            <a:avLst/>
          </a:prstGeom>
          <a:solidFill>
            <a:srgbClr val="FBF89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Results are consistent with SM regardless</a:t>
            </a:r>
          </a:p>
          <a:p>
            <a:pPr algn="ctr" eaLnBrk="0" hangingPunct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of the jet P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and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E</a:t>
            </a:r>
            <a:r>
              <a:rPr lang="en-US" sz="2800" b="1" baseline="-25000" dirty="0" err="1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sz="2800" b="1" baseline="30000" dirty="0" err="1">
                <a:solidFill>
                  <a:srgbClr val="FF0000"/>
                </a:solidFill>
                <a:latin typeface="Times New Roman" pitchFamily="18" charset="0"/>
              </a:rPr>
              <a:t>miss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selections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212991" y="5552837"/>
            <a:ext cx="6481762" cy="9366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9" name="Oval 8"/>
          <p:cNvSpPr/>
          <p:nvPr/>
        </p:nvSpPr>
        <p:spPr>
          <a:xfrm>
            <a:off x="3204274" y="4445238"/>
            <a:ext cx="1739527" cy="398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noFill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10093" y="5373216"/>
            <a:ext cx="4500814" cy="954088"/>
          </a:xfrm>
          <a:prstGeom prst="rect">
            <a:avLst/>
          </a:prstGeom>
          <a:solidFill>
            <a:srgbClr val="FBF89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Outstanding precision of </a:t>
            </a:r>
          </a:p>
          <a:p>
            <a:pPr algn="ctr" eaLnBrk="0" hangingPunct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&lt;4% on SM prediction 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787247" y="5355207"/>
            <a:ext cx="4059238" cy="954088"/>
          </a:xfrm>
          <a:prstGeom prst="rect">
            <a:avLst/>
          </a:prstGeom>
          <a:solidFill>
            <a:srgbClr val="FBF89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Tight constrains on</a:t>
            </a:r>
          </a:p>
          <a:p>
            <a:pPr algn="ctr" eaLnBrk="0" hangingPunct="0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New physics models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10093" y="5355232"/>
            <a:ext cx="8536392" cy="9366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453872" y="5571132"/>
            <a:ext cx="5381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sym typeface="Symbol" pitchFamily="18" charset="2"/>
              </a:rPr>
              <a:t>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24058" y="1314282"/>
            <a:ext cx="5055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From 5 fb</a:t>
            </a:r>
            <a:r>
              <a:rPr lang="en-US" baseline="30000" dirty="0" smtClean="0">
                <a:solidFill>
                  <a:srgbClr val="008000"/>
                </a:solidFill>
              </a:rPr>
              <a:t>-1 </a:t>
            </a:r>
            <a:r>
              <a:rPr lang="en-US" dirty="0" smtClean="0">
                <a:solidFill>
                  <a:srgbClr val="008000"/>
                </a:solidFill>
              </a:rPr>
              <a:t>of 2011 ATLAS data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484836" y="4829214"/>
            <a:ext cx="116874" cy="7419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39244" y="586192"/>
            <a:ext cx="2006473" cy="369332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hu-HU" b="1" i="1" dirty="0" smtClean="0">
                <a:solidFill>
                  <a:srgbClr val="008000"/>
                </a:solidFill>
              </a:rPr>
              <a:t>JHEP 04 (2013) 075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08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11" grpId="0" animBg="1"/>
      <p:bldP spid="12" grpId="0" animBg="1"/>
      <p:bldP spid="13" grpId="0" animBg="1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Results (II)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70385"/>
            <a:ext cx="63881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0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03154"/>
                </a:solidFill>
              </a:rPr>
              <a:t>The Results (</a:t>
            </a:r>
            <a:r>
              <a:rPr lang="en-US" dirty="0" smtClean="0">
                <a:solidFill>
                  <a:srgbClr val="103154"/>
                </a:solidFill>
              </a:rPr>
              <a:t>III)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16" y="1246890"/>
            <a:ext cx="8519628" cy="32131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087"/>
          <a:stretch/>
        </p:blipFill>
        <p:spPr>
          <a:xfrm>
            <a:off x="885302" y="5248613"/>
            <a:ext cx="7219167" cy="1237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22" y="4489284"/>
            <a:ext cx="7472326" cy="474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176"/>
          <a:stretch/>
        </p:blipFill>
        <p:spPr>
          <a:xfrm>
            <a:off x="941363" y="4952851"/>
            <a:ext cx="7117746" cy="38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8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Results (IV)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Preliminary studies with 10 fb</a:t>
            </a:r>
            <a:r>
              <a:rPr lang="en-US" baseline="30000" dirty="0" smtClean="0">
                <a:solidFill>
                  <a:srgbClr val="103154"/>
                </a:solidFill>
              </a:rPr>
              <a:t>-1 </a:t>
            </a:r>
            <a:r>
              <a:rPr lang="en-US" dirty="0" smtClean="0">
                <a:solidFill>
                  <a:srgbClr val="103154"/>
                </a:solidFill>
              </a:rPr>
              <a:t>of 2012 8 </a:t>
            </a:r>
            <a:r>
              <a:rPr lang="en-US" dirty="0" err="1" smtClean="0">
                <a:solidFill>
                  <a:srgbClr val="103154"/>
                </a:solidFill>
              </a:rPr>
              <a:t>TeV</a:t>
            </a:r>
            <a:r>
              <a:rPr lang="en-US" dirty="0" smtClean="0">
                <a:solidFill>
                  <a:srgbClr val="103154"/>
                </a:solidFill>
              </a:rPr>
              <a:t> data yields very similar results than the 7 </a:t>
            </a:r>
            <a:r>
              <a:rPr lang="en-US" dirty="0" err="1" smtClean="0">
                <a:solidFill>
                  <a:srgbClr val="103154"/>
                </a:solidFill>
              </a:rPr>
              <a:t>TeV</a:t>
            </a:r>
            <a:r>
              <a:rPr lang="en-US" dirty="0" smtClean="0">
                <a:solidFill>
                  <a:srgbClr val="103154"/>
                </a:solidFill>
              </a:rPr>
              <a:t> 2011 results. 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23" y="2271219"/>
            <a:ext cx="8589807" cy="289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6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03154"/>
                </a:solidFill>
              </a:rPr>
              <a:t>Dark Matter models considered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79" y="1333495"/>
            <a:ext cx="8224761" cy="5091746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103154"/>
                </a:solidFill>
              </a:rPr>
              <a:t>Monojet</a:t>
            </a:r>
            <a:r>
              <a:rPr lang="en-US" dirty="0" smtClean="0">
                <a:solidFill>
                  <a:srgbClr val="103154"/>
                </a:solidFill>
              </a:rPr>
              <a:t> analysis can be used to constrain </a:t>
            </a:r>
            <a:r>
              <a:rPr lang="en-US" dirty="0">
                <a:solidFill>
                  <a:srgbClr val="103154"/>
                </a:solidFill>
              </a:rPr>
              <a:t>dark matter production in a model-independent way 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rgbClr val="0000FF"/>
                </a:solidFill>
              </a:rPr>
              <a:t>Effective theory with contact interaction</a:t>
            </a:r>
          </a:p>
          <a:p>
            <a:r>
              <a:rPr lang="en-US" dirty="0">
                <a:solidFill>
                  <a:srgbClr val="103154"/>
                </a:solidFill>
              </a:rPr>
              <a:t>Assumes: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WIMPs of mass between a few </a:t>
            </a:r>
            <a:r>
              <a:rPr lang="en-US" dirty="0" err="1">
                <a:solidFill>
                  <a:srgbClr val="0000FF"/>
                </a:solidFill>
              </a:rPr>
              <a:t>GeV</a:t>
            </a:r>
            <a:r>
              <a:rPr lang="en-US" dirty="0">
                <a:solidFill>
                  <a:srgbClr val="0000FF"/>
                </a:solidFill>
              </a:rPr>
              <a:t> to few </a:t>
            </a:r>
            <a:r>
              <a:rPr lang="en-US" dirty="0" err="1">
                <a:solidFill>
                  <a:srgbClr val="0000FF"/>
                </a:solidFill>
              </a:rPr>
              <a:t>TeV</a:t>
            </a:r>
            <a:r>
              <a:rPr lang="en-US" dirty="0">
                <a:solidFill>
                  <a:srgbClr val="0000FF"/>
                </a:solidFill>
              </a:rPr>
              <a:t> range</a:t>
            </a:r>
          </a:p>
          <a:p>
            <a:pPr lvl="2"/>
            <a:r>
              <a:rPr lang="en-US" dirty="0">
                <a:solidFill>
                  <a:srgbClr val="660066"/>
                </a:solidFill>
              </a:rPr>
              <a:t>Detectable at the LHC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rgbClr val="0000FF"/>
                </a:solidFill>
              </a:rPr>
              <a:t>Pair </a:t>
            </a:r>
            <a:r>
              <a:rPr lang="en-US" dirty="0">
                <a:solidFill>
                  <a:srgbClr val="0000FF"/>
                </a:solidFill>
              </a:rPr>
              <a:t>of WIMP produced from </a:t>
            </a:r>
            <a:r>
              <a:rPr lang="en-US" dirty="0" err="1">
                <a:solidFill>
                  <a:srgbClr val="0000FF"/>
                </a:solidFill>
              </a:rPr>
              <a:t>parton-parton</a:t>
            </a:r>
            <a:r>
              <a:rPr lang="en-US" dirty="0">
                <a:solidFill>
                  <a:srgbClr val="0000FF"/>
                </a:solidFill>
              </a:rPr>
              <a:t> interaction </a:t>
            </a:r>
          </a:p>
          <a:p>
            <a:pPr lvl="2"/>
            <a:r>
              <a:rPr lang="en-US" dirty="0">
                <a:solidFill>
                  <a:srgbClr val="660066"/>
                </a:solidFill>
              </a:rPr>
              <a:t>Heavy mediator between SM and dark sector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rgbClr val="0000FF"/>
                </a:solidFill>
              </a:rPr>
              <a:t>Dark Matter field represented as Dirac Fermion</a:t>
            </a:r>
          </a:p>
          <a:p>
            <a:pPr lvl="2"/>
            <a:r>
              <a:rPr lang="en-US" dirty="0">
                <a:solidFill>
                  <a:srgbClr val="660066"/>
                </a:solidFill>
              </a:rPr>
              <a:t>Some interaction terms </a:t>
            </a:r>
            <a:r>
              <a:rPr lang="en-US" dirty="0" smtClean="0">
                <a:solidFill>
                  <a:srgbClr val="660066"/>
                </a:solidFill>
              </a:rPr>
              <a:t>are disallowed</a:t>
            </a:r>
            <a:endParaRPr lang="en-US" dirty="0">
              <a:solidFill>
                <a:srgbClr val="660066"/>
              </a:solidFill>
            </a:endParaRPr>
          </a:p>
          <a:p>
            <a:pPr lvl="2"/>
            <a:r>
              <a:rPr lang="en-US" dirty="0">
                <a:solidFill>
                  <a:srgbClr val="660066"/>
                </a:solidFill>
              </a:rPr>
              <a:t>Cross section </a:t>
            </a:r>
            <a:r>
              <a:rPr lang="en-US" dirty="0" smtClean="0">
                <a:solidFill>
                  <a:srgbClr val="660066"/>
                </a:solidFill>
              </a:rPr>
              <a:t>bigger than </a:t>
            </a:r>
            <a:r>
              <a:rPr lang="en-US" dirty="0" err="1" smtClean="0">
                <a:solidFill>
                  <a:srgbClr val="660066"/>
                </a:solidFill>
              </a:rPr>
              <a:t>Majorana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>
                <a:solidFill>
                  <a:srgbClr val="660066"/>
                </a:solidFill>
              </a:rPr>
              <a:t>by x4</a:t>
            </a:r>
          </a:p>
          <a:p>
            <a:pPr lvl="2"/>
            <a:r>
              <a:rPr lang="en-US" dirty="0">
                <a:solidFill>
                  <a:srgbClr val="660066"/>
                </a:solidFill>
              </a:rPr>
              <a:t>Can express t-channels as a sum of s-channels </a:t>
            </a:r>
            <a:r>
              <a:rPr lang="en-US" dirty="0" err="1">
                <a:solidFill>
                  <a:srgbClr val="660066"/>
                </a:solidFill>
              </a:rPr>
              <a:t>dirac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terms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646" y="2006555"/>
            <a:ext cx="2575676" cy="197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7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03154"/>
                </a:solidFill>
              </a:rPr>
              <a:t>Dark Matter models considered (</a:t>
            </a:r>
            <a:r>
              <a:rPr lang="en-US" dirty="0" smtClean="0">
                <a:solidFill>
                  <a:srgbClr val="103154"/>
                </a:solidFill>
              </a:rPr>
              <a:t>II)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78008" y="1315285"/>
            <a:ext cx="8467366" cy="53820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Ø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Courier New"/>
              <a:buChar char="o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103154"/>
                </a:solidFill>
              </a:rPr>
              <a:t>Examples of operators considered</a:t>
            </a:r>
          </a:p>
          <a:p>
            <a:pPr lvl="1">
              <a:spcBef>
                <a:spcPts val="1200"/>
              </a:spcBef>
            </a:pPr>
            <a:r>
              <a:rPr lang="en-US" sz="2200" dirty="0" smtClean="0">
                <a:solidFill>
                  <a:srgbClr val="0000FF"/>
                </a:solidFill>
              </a:rPr>
              <a:t>Chosen because they correspond to different </a:t>
            </a:r>
            <a:r>
              <a:rPr lang="en-US" sz="2200" dirty="0" err="1" smtClean="0">
                <a:solidFill>
                  <a:srgbClr val="0000FF"/>
                </a:solidFill>
              </a:rPr>
              <a:t>E</a:t>
            </a:r>
            <a:r>
              <a:rPr lang="en-US" sz="2200" baseline="-25000" dirty="0" err="1" smtClean="0">
                <a:solidFill>
                  <a:srgbClr val="0000FF"/>
                </a:solidFill>
              </a:rPr>
              <a:t>T</a:t>
            </a:r>
            <a:r>
              <a:rPr lang="en-US" sz="2200" baseline="30000" dirty="0" err="1" smtClean="0">
                <a:solidFill>
                  <a:srgbClr val="0000FF"/>
                </a:solidFill>
              </a:rPr>
              <a:t>miss</a:t>
            </a:r>
            <a:r>
              <a:rPr lang="en-US" sz="2200" dirty="0" smtClean="0">
                <a:solidFill>
                  <a:srgbClr val="0000FF"/>
                </a:solidFill>
              </a:rPr>
              <a:t> shapes and so generate potentially different limits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spcBef>
                <a:spcPts val="4200"/>
              </a:spcBef>
            </a:pPr>
            <a:r>
              <a:rPr lang="en-US" dirty="0" smtClean="0">
                <a:solidFill>
                  <a:srgbClr val="103154"/>
                </a:solidFill>
              </a:rPr>
              <a:t>2 parameters: M* and </a:t>
            </a:r>
            <a:r>
              <a:rPr lang="en-US" dirty="0" err="1" smtClean="0">
                <a:solidFill>
                  <a:srgbClr val="103154"/>
                </a:solidFill>
              </a:rPr>
              <a:t>M</a:t>
            </a:r>
            <a:r>
              <a:rPr lang="en-US" baseline="-25000" dirty="0" err="1" smtClean="0">
                <a:solidFill>
                  <a:srgbClr val="103154"/>
                </a:solidFill>
                <a:latin typeface="Symbol" charset="2"/>
                <a:cs typeface="Symbol" charset="2"/>
              </a:rPr>
              <a:t>c</a:t>
            </a:r>
            <a:endParaRPr lang="en-US" dirty="0" smtClean="0">
              <a:solidFill>
                <a:srgbClr val="103154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M* = M/</a:t>
            </a:r>
            <a:r>
              <a:rPr lang="en-US" dirty="0" err="1" smtClean="0">
                <a:solidFill>
                  <a:srgbClr val="0000FF"/>
                </a:solidFill>
              </a:rPr>
              <a:t>sqrt</a:t>
            </a:r>
            <a:r>
              <a:rPr lang="en-US" dirty="0" smtClean="0">
                <a:solidFill>
                  <a:srgbClr val="0000FF"/>
                </a:solidFill>
              </a:rPr>
              <a:t>(g</a:t>
            </a:r>
            <a:r>
              <a:rPr lang="en-US" baseline="-25000" dirty="0" smtClean="0">
                <a:solidFill>
                  <a:srgbClr val="0000FF"/>
                </a:solidFill>
              </a:rPr>
              <a:t>1</a:t>
            </a:r>
            <a:r>
              <a:rPr lang="en-US" dirty="0" smtClean="0">
                <a:solidFill>
                  <a:srgbClr val="0000FF"/>
                </a:solidFill>
              </a:rPr>
              <a:t>g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 g</a:t>
            </a:r>
            <a:r>
              <a:rPr lang="en-US" baseline="-25000" dirty="0" smtClean="0">
                <a:solidFill>
                  <a:srgbClr val="660066"/>
                </a:solidFill>
              </a:rPr>
              <a:t>1</a:t>
            </a:r>
            <a:r>
              <a:rPr lang="en-US" dirty="0" smtClean="0">
                <a:solidFill>
                  <a:srgbClr val="660066"/>
                </a:solidFill>
              </a:rPr>
              <a:t>, g</a:t>
            </a:r>
            <a:r>
              <a:rPr lang="en-US" baseline="-25000" dirty="0" smtClean="0">
                <a:solidFill>
                  <a:srgbClr val="660066"/>
                </a:solidFill>
              </a:rPr>
              <a:t>2</a:t>
            </a:r>
            <a:r>
              <a:rPr lang="en-US" dirty="0" smtClean="0">
                <a:solidFill>
                  <a:srgbClr val="660066"/>
                </a:solidFill>
              </a:rPr>
              <a:t> = couplings of the mediator of mass M between WIMP and SM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rgbClr val="0000FF"/>
                </a:solidFill>
              </a:rPr>
              <a:t>Coupling flavor universal with 4 lighter quark flavors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036" y="2389817"/>
            <a:ext cx="4657052" cy="279777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16369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Limits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286" y="1368244"/>
            <a:ext cx="8439267" cy="149416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103154"/>
                </a:solidFill>
              </a:rPr>
              <a:t>Thermal relic density observed by WMAP (green curve) is compatible with DM having couplings and mass comparable to weak scale masses and force</a:t>
            </a:r>
          </a:p>
          <a:p>
            <a:r>
              <a:rPr lang="en-US" dirty="0" smtClean="0">
                <a:solidFill>
                  <a:srgbClr val="103154"/>
                </a:solidFill>
              </a:rPr>
              <a:t>If M* above relic line, other annihilation processes are required for consistency to WMAP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821" y="2862412"/>
            <a:ext cx="4450910" cy="35874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34" y="2877531"/>
            <a:ext cx="4345598" cy="350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6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03154"/>
                </a:solidFill>
              </a:rPr>
              <a:t>The strong interaction at the </a:t>
            </a:r>
            <a:r>
              <a:rPr lang="en-US" dirty="0" smtClean="0">
                <a:solidFill>
                  <a:srgbClr val="103154"/>
                </a:solidFill>
              </a:rPr>
              <a:t>LHC (II)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524" y="1346512"/>
            <a:ext cx="8224761" cy="5136743"/>
          </a:xfrm>
        </p:spPr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New Physics or Standard Model processes with no jets in the final state also involve the strong interaction in their production</a:t>
            </a:r>
          </a:p>
          <a:p>
            <a:endParaRPr lang="en-US" dirty="0" smtClean="0">
              <a:solidFill>
                <a:srgbClr val="3366FF"/>
              </a:solidFill>
            </a:endParaRPr>
          </a:p>
          <a:p>
            <a:endParaRPr lang="en-US" dirty="0">
              <a:solidFill>
                <a:srgbClr val="3366FF"/>
              </a:solidFill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endParaRPr lang="en-US" dirty="0">
              <a:solidFill>
                <a:srgbClr val="3366FF"/>
              </a:solidFill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A good </a:t>
            </a:r>
            <a:r>
              <a:rPr lang="en-US" dirty="0">
                <a:solidFill>
                  <a:srgbClr val="FF0000"/>
                </a:solidFill>
              </a:rPr>
              <a:t>understanding of soft and </a:t>
            </a:r>
            <a:r>
              <a:rPr lang="en-US" dirty="0" err="1">
                <a:solidFill>
                  <a:srgbClr val="FF0000"/>
                </a:solidFill>
              </a:rPr>
              <a:t>perturbative</a:t>
            </a:r>
            <a:r>
              <a:rPr lang="en-US" dirty="0">
                <a:solidFill>
                  <a:srgbClr val="FF0000"/>
                </a:solidFill>
              </a:rPr>
              <a:t> QCD </a:t>
            </a:r>
            <a:r>
              <a:rPr lang="en-US" dirty="0" smtClean="0">
                <a:solidFill>
                  <a:srgbClr val="FF0000"/>
                </a:solidFill>
              </a:rPr>
              <a:t>is </a:t>
            </a:r>
            <a:r>
              <a:rPr lang="en-US" u="sng" dirty="0" smtClean="0">
                <a:solidFill>
                  <a:srgbClr val="FF0000"/>
                </a:solidFill>
              </a:rPr>
              <a:t>crucial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for the LHC physics program 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3366FF"/>
                </a:solidFill>
              </a:rPr>
              <a:t>both </a:t>
            </a:r>
            <a:r>
              <a:rPr lang="en-US" dirty="0">
                <a:solidFill>
                  <a:srgbClr val="3366FF"/>
                </a:solidFill>
              </a:rPr>
              <a:t>for </a:t>
            </a:r>
            <a:r>
              <a:rPr lang="en-US" dirty="0" smtClean="0">
                <a:solidFill>
                  <a:srgbClr val="3366FF"/>
                </a:solidFill>
              </a:rPr>
              <a:t>searches and measurements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24" y="2565444"/>
            <a:ext cx="3947085" cy="2317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264" y="2698104"/>
            <a:ext cx="37211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4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More limits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084" y="1638944"/>
            <a:ext cx="8224761" cy="4547491"/>
          </a:xfrm>
        </p:spPr>
        <p:txBody>
          <a:bodyPr/>
          <a:lstStyle/>
          <a:p>
            <a:r>
              <a:rPr lang="en-US" dirty="0">
                <a:solidFill>
                  <a:srgbClr val="103154"/>
                </a:solidFill>
              </a:rPr>
              <a:t>Bounds on </a:t>
            </a:r>
            <a:r>
              <a:rPr lang="en-US" b="1" dirty="0">
                <a:solidFill>
                  <a:srgbClr val="103154"/>
                </a:solidFill>
              </a:rPr>
              <a:t>M</a:t>
            </a:r>
            <a:r>
              <a:rPr lang="en-US" dirty="0">
                <a:solidFill>
                  <a:srgbClr val="103154"/>
                </a:solidFill>
              </a:rPr>
              <a:t>∗ for a given </a:t>
            </a:r>
            <a:r>
              <a:rPr lang="en-US" b="1" dirty="0">
                <a:solidFill>
                  <a:srgbClr val="103154"/>
                </a:solidFill>
              </a:rPr>
              <a:t>m</a:t>
            </a:r>
            <a:r>
              <a:rPr lang="en-US" baseline="-25000" dirty="0">
                <a:solidFill>
                  <a:srgbClr val="103154"/>
                </a:solidFill>
                <a:latin typeface="Symbol" charset="2"/>
                <a:cs typeface="Symbol" charset="2"/>
              </a:rPr>
              <a:t>c</a:t>
            </a:r>
            <a:r>
              <a:rPr lang="en-US" dirty="0">
                <a:solidFill>
                  <a:srgbClr val="103154"/>
                </a:solidFill>
              </a:rPr>
              <a:t> can be converted to bounds on WIMP-nucleon scattering cross sections</a:t>
            </a:r>
          </a:p>
          <a:p>
            <a:pPr lvl="1">
              <a:spcBef>
                <a:spcPts val="1800"/>
              </a:spcBef>
            </a:pPr>
            <a:r>
              <a:rPr lang="en-US" dirty="0">
                <a:solidFill>
                  <a:srgbClr val="0000FF"/>
                </a:solidFill>
              </a:rPr>
              <a:t>Compare to direct DM </a:t>
            </a:r>
            <a:r>
              <a:rPr lang="en-US" dirty="0" smtClean="0">
                <a:solidFill>
                  <a:srgbClr val="0000FF"/>
                </a:solidFill>
              </a:rPr>
              <a:t>experiments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rgbClr val="0000FF"/>
                </a:solidFill>
              </a:rPr>
              <a:t>Compare to indirect DM searches</a:t>
            </a:r>
          </a:p>
          <a:p>
            <a:pPr lvl="2">
              <a:spcBef>
                <a:spcPts val="1200"/>
              </a:spcBef>
            </a:pPr>
            <a:r>
              <a:rPr lang="en-US" dirty="0" smtClean="0">
                <a:solidFill>
                  <a:srgbClr val="660066"/>
                </a:solidFill>
              </a:rPr>
              <a:t>Use DM pair production from 4-flavors </a:t>
            </a:r>
          </a:p>
          <a:p>
            <a:pPr marL="685800" lvl="2" indent="0">
              <a:spcBef>
                <a:spcPts val="0"/>
              </a:spcBef>
              <a:buNone/>
            </a:pP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       quark-anti-quark annihilation and </a:t>
            </a:r>
          </a:p>
          <a:p>
            <a:pPr marL="685800" lvl="2" indent="0">
              <a:spcBef>
                <a:spcPts val="0"/>
              </a:spcBef>
              <a:buNone/>
            </a:pP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       translate it to a DM annihilation in </a:t>
            </a:r>
          </a:p>
          <a:p>
            <a:pPr marL="685800" lvl="2" indent="0">
              <a:spcBef>
                <a:spcPts val="0"/>
              </a:spcBef>
              <a:buNone/>
            </a:pP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       bb-pair</a:t>
            </a:r>
          </a:p>
          <a:p>
            <a:pPr lvl="2">
              <a:spcBef>
                <a:spcPts val="1200"/>
              </a:spcBef>
            </a:pPr>
            <a:r>
              <a:rPr lang="en-US" dirty="0" smtClean="0">
                <a:solidFill>
                  <a:srgbClr val="660066"/>
                </a:solidFill>
              </a:rPr>
              <a:t>Compare to galactic high energy </a:t>
            </a:r>
          </a:p>
          <a:p>
            <a:pPr marL="685800" lvl="2" indent="0">
              <a:spcBef>
                <a:spcPts val="0"/>
              </a:spcBef>
              <a:buNone/>
            </a:pP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       gamma ray observations by Fermi LAT</a:t>
            </a:r>
          </a:p>
          <a:p>
            <a:pPr lvl="3">
              <a:buFont typeface="Arial"/>
              <a:buChar char="•"/>
            </a:pPr>
            <a:r>
              <a:rPr lang="en-US" sz="16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 err="1" smtClean="0">
                <a:solidFill>
                  <a:srgbClr val="008000"/>
                </a:solidFill>
              </a:rPr>
              <a:t>s</a:t>
            </a:r>
            <a:r>
              <a:rPr lang="en-US" sz="1600" dirty="0" smtClean="0">
                <a:solidFill>
                  <a:srgbClr val="008000"/>
                </a:solidFill>
              </a:rPr>
              <a:t> from q-jet fragmentation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246" y="2486879"/>
            <a:ext cx="3987999" cy="350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8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Comparison to direct DM searches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8245" y="6166927"/>
            <a:ext cx="533400" cy="365125"/>
          </a:xfrm>
        </p:spPr>
        <p:txBody>
          <a:bodyPr/>
          <a:lstStyle/>
          <a:p>
            <a:fld id="{19371D3E-5A18-49EB-AD2A-429AF165759F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4"/>
          <a:stretch/>
        </p:blipFill>
        <p:spPr>
          <a:xfrm>
            <a:off x="248182" y="2418923"/>
            <a:ext cx="4354534" cy="3432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0"/>
          <a:stretch/>
        </p:blipFill>
        <p:spPr>
          <a:xfrm>
            <a:off x="4471514" y="2343333"/>
            <a:ext cx="4258103" cy="3416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75" y="1695148"/>
            <a:ext cx="8132842" cy="4799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1932" y="5364870"/>
            <a:ext cx="482776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3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300" b="1" dirty="0" smtClean="0">
                <a:solidFill>
                  <a:srgbClr val="FF0000"/>
                </a:solidFill>
              </a:rPr>
              <a:t>Best spin independent </a:t>
            </a:r>
          </a:p>
          <a:p>
            <a:pPr algn="ctr"/>
            <a:r>
              <a:rPr lang="en-US" sz="2300" b="1" dirty="0" smtClean="0">
                <a:solidFill>
                  <a:srgbClr val="FF0000"/>
                </a:solidFill>
              </a:rPr>
              <a:t>Limits for m</a:t>
            </a:r>
            <a:r>
              <a:rPr lang="en-US" sz="2300" b="1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c</a:t>
            </a:r>
            <a:r>
              <a:rPr lang="en-US" sz="2300" b="1" dirty="0" smtClean="0">
                <a:solidFill>
                  <a:srgbClr val="FF0000"/>
                </a:solidFill>
              </a:rPr>
              <a:t> &lt;</a:t>
            </a:r>
            <a:r>
              <a:rPr lang="en-US" sz="2300" b="1" dirty="0">
                <a:solidFill>
                  <a:srgbClr val="FF0000"/>
                </a:solidFill>
              </a:rPr>
              <a:t> </a:t>
            </a:r>
            <a:r>
              <a:rPr lang="en-US" sz="2300" b="1" dirty="0" smtClean="0">
                <a:solidFill>
                  <a:srgbClr val="FF0000"/>
                </a:solidFill>
              </a:rPr>
              <a:t>10 </a:t>
            </a:r>
            <a:r>
              <a:rPr lang="en-US" sz="2300" b="1" dirty="0" err="1" smtClean="0">
                <a:solidFill>
                  <a:srgbClr val="FF0000"/>
                </a:solidFill>
              </a:rPr>
              <a:t>GeV</a:t>
            </a:r>
            <a:endParaRPr lang="en-US" sz="23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61457" y="5697466"/>
            <a:ext cx="323792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</a:rPr>
              <a:t>Best spin dependent limits for m</a:t>
            </a:r>
            <a:r>
              <a:rPr lang="en-US" sz="2300" b="1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c</a:t>
            </a:r>
            <a:r>
              <a:rPr lang="en-US" sz="2300" b="1" dirty="0">
                <a:solidFill>
                  <a:srgbClr val="FF0000"/>
                </a:solidFill>
              </a:rPr>
              <a:t> </a:t>
            </a:r>
            <a:r>
              <a:rPr lang="en-US" sz="2300" b="1" dirty="0" smtClean="0">
                <a:solidFill>
                  <a:srgbClr val="FF0000"/>
                </a:solidFill>
              </a:rPr>
              <a:t>&lt; 1 </a:t>
            </a:r>
            <a:r>
              <a:rPr lang="en-US" sz="2300" b="1" dirty="0" err="1" smtClean="0">
                <a:solidFill>
                  <a:srgbClr val="FF0000"/>
                </a:solidFill>
              </a:rPr>
              <a:t>TeV</a:t>
            </a:r>
            <a:endParaRPr lang="en-US" sz="2300" b="1" dirty="0" smtClean="0">
              <a:solidFill>
                <a:srgbClr val="FF0000"/>
              </a:solidFill>
            </a:endParaRPr>
          </a:p>
          <a:p>
            <a:pPr algn="ctr"/>
            <a:endParaRPr lang="en-US" sz="23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3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03154"/>
                </a:solidFill>
              </a:rPr>
              <a:t>Comparison to </a:t>
            </a:r>
            <a:r>
              <a:rPr lang="en-US" dirty="0" smtClean="0">
                <a:solidFill>
                  <a:srgbClr val="103154"/>
                </a:solidFill>
              </a:rPr>
              <a:t>indirect </a:t>
            </a:r>
            <a:r>
              <a:rPr lang="en-US" dirty="0">
                <a:solidFill>
                  <a:srgbClr val="103154"/>
                </a:solidFill>
              </a:rPr>
              <a:t>DM searches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524" y="1257904"/>
            <a:ext cx="8224761" cy="1191247"/>
          </a:xfrm>
        </p:spPr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LHC and Fermi LAT are complementary, LHC having better constraints below ~100 </a:t>
            </a:r>
            <a:r>
              <a:rPr lang="en-US" dirty="0" err="1" smtClean="0">
                <a:solidFill>
                  <a:srgbClr val="103154"/>
                </a:solidFill>
              </a:rPr>
              <a:t>GeV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472" y="2222657"/>
            <a:ext cx="5261863" cy="415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8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Conclusions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1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Conclusion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57904"/>
            <a:ext cx="8699500" cy="5600096"/>
          </a:xfrm>
        </p:spPr>
        <p:txBody>
          <a:bodyPr>
            <a:normAutofit fontScale="85000" lnSpcReduction="20000"/>
          </a:bodyPr>
          <a:lstStyle/>
          <a:p>
            <a:r>
              <a:rPr lang="en-US" sz="2500" dirty="0" smtClean="0">
                <a:solidFill>
                  <a:srgbClr val="103154"/>
                </a:solidFill>
              </a:rPr>
              <a:t>Sensitivity to new physics and parameter values require precise QCD predictions</a:t>
            </a:r>
          </a:p>
          <a:p>
            <a:pPr>
              <a:spcBef>
                <a:spcPts val="1400"/>
              </a:spcBef>
            </a:pPr>
            <a:r>
              <a:rPr lang="en-US" dirty="0" smtClean="0">
                <a:solidFill>
                  <a:srgbClr val="103154"/>
                </a:solidFill>
              </a:rPr>
              <a:t> </a:t>
            </a:r>
            <a:r>
              <a:rPr lang="en-US" sz="2500" dirty="0" smtClean="0">
                <a:solidFill>
                  <a:srgbClr val="103154"/>
                </a:solidFill>
              </a:rPr>
              <a:t>7 </a:t>
            </a:r>
            <a:r>
              <a:rPr lang="en-US" sz="2500" dirty="0" err="1" smtClean="0">
                <a:solidFill>
                  <a:srgbClr val="103154"/>
                </a:solidFill>
              </a:rPr>
              <a:t>TeV</a:t>
            </a:r>
            <a:r>
              <a:rPr lang="en-US" sz="2500" dirty="0" smtClean="0">
                <a:solidFill>
                  <a:srgbClr val="103154"/>
                </a:solidFill>
              </a:rPr>
              <a:t> ATLAS data provide serious test of </a:t>
            </a:r>
            <a:r>
              <a:rPr lang="en-US" sz="2500" dirty="0" err="1" smtClean="0">
                <a:solidFill>
                  <a:srgbClr val="103154"/>
                </a:solidFill>
              </a:rPr>
              <a:t>pQCD</a:t>
            </a:r>
            <a:r>
              <a:rPr lang="en-US" sz="2500" dirty="0" smtClean="0">
                <a:solidFill>
                  <a:srgbClr val="103154"/>
                </a:solidFill>
              </a:rPr>
              <a:t> from an extensive set of measurements</a:t>
            </a: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Inclusive W/Z cross section measurement used in PDF constraints</a:t>
            </a: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Differential cross section for various </a:t>
            </a:r>
            <a:r>
              <a:rPr lang="en-US" sz="2200" dirty="0">
                <a:solidFill>
                  <a:srgbClr val="0000FF"/>
                </a:solidFill>
              </a:rPr>
              <a:t>W/Z and W/</a:t>
            </a:r>
            <a:r>
              <a:rPr lang="en-US" sz="2200" dirty="0" err="1">
                <a:solidFill>
                  <a:srgbClr val="0000FF"/>
                </a:solidFill>
              </a:rPr>
              <a:t>Z+</a:t>
            </a:r>
            <a:r>
              <a:rPr lang="en-US" sz="2200" dirty="0" err="1" smtClean="0">
                <a:solidFill>
                  <a:srgbClr val="0000FF"/>
                </a:solidFill>
              </a:rPr>
              <a:t>jets</a:t>
            </a:r>
            <a:r>
              <a:rPr lang="en-US" sz="2200" dirty="0" smtClean="0">
                <a:solidFill>
                  <a:srgbClr val="0000FF"/>
                </a:solidFill>
              </a:rPr>
              <a:t> observable</a:t>
            </a: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Ratio in function of jet observables</a:t>
            </a: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W/</a:t>
            </a:r>
            <a:r>
              <a:rPr lang="en-US" sz="2200" dirty="0" err="1" smtClean="0">
                <a:solidFill>
                  <a:srgbClr val="0000FF"/>
                </a:solidFill>
              </a:rPr>
              <a:t>Z+b-jet</a:t>
            </a:r>
            <a:r>
              <a:rPr lang="en-US" sz="2200" dirty="0" smtClean="0">
                <a:solidFill>
                  <a:srgbClr val="0000FF"/>
                </a:solidFill>
              </a:rPr>
              <a:t> cross section measurements</a:t>
            </a:r>
          </a:p>
          <a:p>
            <a:pPr marL="342900" lvl="1" indent="-342900">
              <a:spcBef>
                <a:spcPts val="1400"/>
              </a:spcBef>
              <a:buFont typeface="Wingdings 2" pitchFamily="18" charset="2"/>
              <a:buChar char=""/>
            </a:pPr>
            <a:r>
              <a:rPr lang="en-US" sz="2500" dirty="0">
                <a:solidFill>
                  <a:srgbClr val="103154"/>
                </a:solidFill>
              </a:rPr>
              <a:t>Measurements challenging NLO </a:t>
            </a:r>
            <a:r>
              <a:rPr lang="en-US" sz="2500" dirty="0" smtClean="0">
                <a:solidFill>
                  <a:srgbClr val="103154"/>
                </a:solidFill>
              </a:rPr>
              <a:t>predictions and other sophisticated calculation techniques (e.g. NNLL </a:t>
            </a:r>
            <a:r>
              <a:rPr lang="en-US" sz="2500" dirty="0" err="1" smtClean="0">
                <a:solidFill>
                  <a:srgbClr val="103154"/>
                </a:solidFill>
              </a:rPr>
              <a:t>resummation</a:t>
            </a:r>
            <a:r>
              <a:rPr lang="en-US" sz="2500" dirty="0" smtClean="0">
                <a:solidFill>
                  <a:srgbClr val="103154"/>
                </a:solidFill>
              </a:rPr>
              <a:t>)</a:t>
            </a:r>
          </a:p>
          <a:p>
            <a:pPr marL="342900" lvl="1" indent="-342900">
              <a:spcBef>
                <a:spcPts val="1400"/>
              </a:spcBef>
              <a:buFont typeface="Wingdings 2" pitchFamily="18" charset="2"/>
              <a:buChar char=""/>
            </a:pPr>
            <a:r>
              <a:rPr lang="en-US" sz="2500" dirty="0" smtClean="0">
                <a:solidFill>
                  <a:srgbClr val="103154"/>
                </a:solidFill>
              </a:rPr>
              <a:t>Theory community is also very active, but cannot be totally in sync:</a:t>
            </a:r>
          </a:p>
          <a:p>
            <a:pPr marL="342900" lvl="1" indent="-342900">
              <a:spcBef>
                <a:spcPts val="1400"/>
              </a:spcBef>
              <a:buClr>
                <a:srgbClr val="FF0000"/>
              </a:buClr>
              <a:buFont typeface="Wingdings 2" charset="2"/>
              <a:buChar char="⇒"/>
            </a:pPr>
            <a:r>
              <a:rPr lang="en-US" sz="2500" dirty="0" smtClean="0">
                <a:solidFill>
                  <a:srgbClr val="FF0000"/>
                </a:solidFill>
              </a:rPr>
              <a:t>Advantage of using ratios in data-driven background estimate for new physics searches</a:t>
            </a:r>
          </a:p>
          <a:p>
            <a:pPr marL="692150" lvl="2" indent="-342900">
              <a:buFont typeface="Wingdings" charset="2"/>
              <a:buChar char="Ø"/>
            </a:pPr>
            <a:r>
              <a:rPr lang="en-US" sz="2200" dirty="0" smtClean="0">
                <a:solidFill>
                  <a:srgbClr val="0000FF"/>
                </a:solidFill>
              </a:rPr>
              <a:t>Techniques applied to “</a:t>
            </a:r>
            <a:r>
              <a:rPr lang="en-US" sz="2200" dirty="0" err="1" smtClean="0">
                <a:solidFill>
                  <a:srgbClr val="0000FF"/>
                </a:solidFill>
              </a:rPr>
              <a:t>monojet</a:t>
            </a:r>
            <a:r>
              <a:rPr lang="en-US" sz="2200" dirty="0" smtClean="0">
                <a:solidFill>
                  <a:srgbClr val="0000FF"/>
                </a:solidFill>
              </a:rPr>
              <a:t>” searches and reach surprising precision </a:t>
            </a:r>
          </a:p>
          <a:p>
            <a:pPr marL="692150" lvl="2" indent="-342900">
              <a:buFont typeface="Wingdings" charset="2"/>
              <a:buChar char="Ø"/>
            </a:pPr>
            <a:r>
              <a:rPr lang="en-US" sz="2200" dirty="0" smtClean="0">
                <a:solidFill>
                  <a:srgbClr val="0000FF"/>
                </a:solidFill>
              </a:rPr>
              <a:t>Constraints on dark matter candidates competitive with direct dark matter detection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0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30767" y="2529076"/>
            <a:ext cx="513113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NEXT: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Look 2012 data for precision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measurements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t</a:t>
            </a:r>
            <a:r>
              <a:rPr lang="en-US" sz="3200" b="1" dirty="0" smtClean="0">
                <a:solidFill>
                  <a:srgbClr val="FF0000"/>
                </a:solidFill>
              </a:rPr>
              <a:t>o learn more… stay tuned!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8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Back-up slides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4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The measurement strategies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7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The observables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524" y="1257904"/>
            <a:ext cx="8224761" cy="527762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103154"/>
                </a:solidFill>
              </a:rPr>
              <a:t>Measured </a:t>
            </a:r>
            <a:r>
              <a:rPr lang="en-US" dirty="0">
                <a:solidFill>
                  <a:srgbClr val="103154"/>
                </a:solidFill>
              </a:rPr>
              <a:t>d</a:t>
            </a:r>
            <a:r>
              <a:rPr lang="en-US" b="1" dirty="0">
                <a:solidFill>
                  <a:srgbClr val="103154"/>
                </a:solidFill>
                <a:latin typeface="Symbol" charset="2"/>
                <a:cs typeface="Symbol" charset="2"/>
              </a:rPr>
              <a:t>s</a:t>
            </a:r>
            <a:r>
              <a:rPr lang="en-US" dirty="0">
                <a:solidFill>
                  <a:srgbClr val="103154"/>
                </a:solidFill>
              </a:rPr>
              <a:t>/d for various </a:t>
            </a:r>
            <a:r>
              <a:rPr lang="en-US" dirty="0" smtClean="0">
                <a:solidFill>
                  <a:srgbClr val="103154"/>
                </a:solidFill>
              </a:rPr>
              <a:t>observables O: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Y</a:t>
            </a:r>
            <a:r>
              <a:rPr lang="en-US" baseline="-25000" dirty="0" err="1" smtClean="0">
                <a:solidFill>
                  <a:srgbClr val="0000FF"/>
                </a:solidFill>
              </a:rPr>
              <a:t>l</a:t>
            </a:r>
            <a:r>
              <a:rPr lang="en-US" dirty="0" smtClean="0">
                <a:solidFill>
                  <a:srgbClr val="0000FF"/>
                </a:solidFill>
              </a:rPr>
              <a:t>, and </a:t>
            </a:r>
            <a:r>
              <a:rPr lang="en-US" dirty="0" err="1" smtClean="0">
                <a:solidFill>
                  <a:srgbClr val="0000FF"/>
                </a:solidFill>
              </a:rPr>
              <a:t>M</a:t>
            </a:r>
            <a:r>
              <a:rPr lang="en-US" baseline="-25000" dirty="0" err="1" smtClean="0">
                <a:solidFill>
                  <a:srgbClr val="0000FF"/>
                </a:solidFill>
              </a:rPr>
              <a:t>ll</a:t>
            </a:r>
            <a:r>
              <a:rPr lang="en-US" dirty="0" smtClean="0">
                <a:solidFill>
                  <a:srgbClr val="0000FF"/>
                </a:solidFill>
              </a:rPr>
              <a:t> are particularly sensitive to PDF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</a:t>
            </a:r>
            <a:r>
              <a:rPr lang="en-US" baseline="-25000" dirty="0" smtClean="0">
                <a:solidFill>
                  <a:srgbClr val="0000FF"/>
                </a:solidFill>
              </a:rPr>
              <a:t>T</a:t>
            </a:r>
            <a:r>
              <a:rPr lang="en-US" baseline="30000" dirty="0" smtClean="0">
                <a:solidFill>
                  <a:srgbClr val="0000FF"/>
                </a:solidFill>
              </a:rPr>
              <a:t>Z/W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f</a:t>
            </a:r>
            <a:r>
              <a:rPr lang="en-US" dirty="0" smtClean="0">
                <a:solidFill>
                  <a:srgbClr val="0000FF"/>
                </a:solidFill>
              </a:rPr>
              <a:t>*,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R(</a:t>
            </a:r>
            <a:r>
              <a:rPr lang="en-US" dirty="0" err="1" smtClean="0">
                <a:solidFill>
                  <a:srgbClr val="0000FF"/>
                </a:solidFill>
              </a:rPr>
              <a:t>jj</a:t>
            </a:r>
            <a:r>
              <a:rPr lang="en-US" dirty="0" smtClean="0">
                <a:solidFill>
                  <a:srgbClr val="0000FF"/>
                </a:solidFill>
              </a:rPr>
              <a:t>),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solidFill>
                  <a:srgbClr val="0000FF"/>
                </a:solidFill>
              </a:rPr>
              <a:t>y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err="1" smtClean="0">
                <a:solidFill>
                  <a:srgbClr val="0000FF"/>
                </a:solidFill>
              </a:rPr>
              <a:t>jj</a:t>
            </a:r>
            <a:r>
              <a:rPr lang="en-US" dirty="0" smtClean="0">
                <a:solidFill>
                  <a:srgbClr val="0000FF"/>
                </a:solidFill>
              </a:rPr>
              <a:t>) study soft </a:t>
            </a:r>
            <a:r>
              <a:rPr lang="en-US" dirty="0" err="1" smtClean="0">
                <a:solidFill>
                  <a:srgbClr val="0000FF"/>
                </a:solidFill>
              </a:rPr>
              <a:t>vs</a:t>
            </a:r>
            <a:r>
              <a:rPr lang="en-US" dirty="0" smtClean="0">
                <a:solidFill>
                  <a:srgbClr val="0000FF"/>
                </a:solidFill>
              </a:rPr>
              <a:t> hard radiation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P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r>
              <a:rPr lang="en-US" baseline="30000" dirty="0" err="1" smtClean="0">
                <a:solidFill>
                  <a:srgbClr val="0000FF"/>
                </a:solidFill>
              </a:rPr>
              <a:t>j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y</a:t>
            </a:r>
            <a:r>
              <a:rPr lang="en-US" baseline="30000" dirty="0" err="1" smtClean="0">
                <a:solidFill>
                  <a:srgbClr val="0000FF"/>
                </a:solidFill>
              </a:rPr>
              <a:t>j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N</a:t>
            </a:r>
            <a:r>
              <a:rPr lang="en-US" baseline="30000" dirty="0" err="1" smtClean="0">
                <a:solidFill>
                  <a:srgbClr val="0000FF"/>
                </a:solidFill>
              </a:rPr>
              <a:t>j</a:t>
            </a:r>
            <a:r>
              <a:rPr lang="en-US" dirty="0" smtClean="0">
                <a:solidFill>
                  <a:srgbClr val="0000FF"/>
                </a:solidFill>
              </a:rPr>
              <a:t> probe higher order ME or multiple </a:t>
            </a:r>
            <a:r>
              <a:rPr lang="en-US" dirty="0" err="1" smtClean="0">
                <a:solidFill>
                  <a:srgbClr val="0000FF"/>
                </a:solidFill>
              </a:rPr>
              <a:t>parton</a:t>
            </a:r>
            <a:r>
              <a:rPr lang="en-US" dirty="0" smtClean="0">
                <a:solidFill>
                  <a:srgbClr val="0000FF"/>
                </a:solidFill>
              </a:rPr>
              <a:t> combination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</a:t>
            </a:r>
            <a:r>
              <a:rPr lang="en-US" baseline="-25000" dirty="0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 is the (robust) scale used in NLO calculations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Test new NLO calculations up to </a:t>
            </a:r>
            <a:r>
              <a:rPr lang="en-US" dirty="0" smtClean="0">
                <a:solidFill>
                  <a:srgbClr val="0000FF"/>
                </a:solidFill>
              </a:rPr>
              <a:t>5-</a:t>
            </a:r>
            <a:r>
              <a:rPr lang="en-US" dirty="0">
                <a:solidFill>
                  <a:srgbClr val="0000FF"/>
                </a:solidFill>
              </a:rPr>
              <a:t>jets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103154"/>
                </a:solidFill>
              </a:rPr>
              <a:t>Measured ratios with </a:t>
            </a:r>
            <a:r>
              <a:rPr lang="en-US" dirty="0" smtClean="0">
                <a:solidFill>
                  <a:srgbClr val="103154"/>
                </a:solidFill>
              </a:rPr>
              <a:t>precision in function of jet observables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Cancel some experimental and theoretical uncertainties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Explore transition region of EWK scale in </a:t>
            </a:r>
            <a:r>
              <a:rPr lang="en-US" dirty="0" err="1" smtClean="0">
                <a:solidFill>
                  <a:srgbClr val="0000FF"/>
                </a:solidFill>
              </a:rPr>
              <a:t>perturbative</a:t>
            </a:r>
            <a:r>
              <a:rPr lang="en-US" dirty="0" smtClean="0">
                <a:solidFill>
                  <a:srgbClr val="0000FF"/>
                </a:solidFill>
              </a:rPr>
              <a:t> jet production</a:t>
            </a:r>
          </a:p>
          <a:p>
            <a:r>
              <a:rPr lang="en-US" dirty="0" smtClean="0">
                <a:solidFill>
                  <a:srgbClr val="103154"/>
                </a:solidFill>
              </a:rPr>
              <a:t>The </a:t>
            </a:r>
            <a:r>
              <a:rPr lang="en-US" dirty="0">
                <a:solidFill>
                  <a:srgbClr val="103154"/>
                </a:solidFill>
              </a:rPr>
              <a:t>differential cross section for a given jet observable </a:t>
            </a:r>
            <a:r>
              <a:rPr lang="en-US" dirty="0" smtClean="0">
                <a:solidFill>
                  <a:srgbClr val="103154"/>
                </a:solidFill>
              </a:rPr>
              <a:t>(</a:t>
            </a:r>
            <a:r>
              <a:rPr lang="en-US" b="1" dirty="0" smtClean="0">
                <a:solidFill>
                  <a:srgbClr val="103154"/>
                </a:solidFill>
              </a:rPr>
              <a:t>O</a:t>
            </a:r>
            <a:r>
              <a:rPr lang="en-US" dirty="0" smtClean="0">
                <a:solidFill>
                  <a:srgbClr val="103154"/>
                </a:solidFill>
              </a:rPr>
              <a:t>)</a:t>
            </a:r>
            <a:r>
              <a:rPr lang="en-US" dirty="0">
                <a:solidFill>
                  <a:srgbClr val="103154"/>
                </a:solidFill>
              </a:rPr>
              <a:t>: </a:t>
            </a:r>
            <a:endParaRPr lang="en-US" dirty="0" smtClean="0">
              <a:solidFill>
                <a:srgbClr val="103154"/>
              </a:solidFill>
            </a:endParaRPr>
          </a:p>
          <a:p>
            <a:endParaRPr lang="en-US" dirty="0"/>
          </a:p>
          <a:p>
            <a:r>
              <a:rPr lang="en-US" dirty="0" smtClean="0">
                <a:solidFill>
                  <a:srgbClr val="103154"/>
                </a:solidFill>
              </a:rPr>
              <a:t>Results in electron and </a:t>
            </a:r>
            <a:r>
              <a:rPr lang="en-US" dirty="0" err="1" smtClean="0">
                <a:solidFill>
                  <a:srgbClr val="103154"/>
                </a:solidFill>
              </a:rPr>
              <a:t>muon</a:t>
            </a:r>
            <a:r>
              <a:rPr lang="en-US" dirty="0" smtClean="0">
                <a:solidFill>
                  <a:srgbClr val="103154"/>
                </a:solidFill>
              </a:rPr>
              <a:t> channels combined </a:t>
            </a:r>
            <a:r>
              <a:rPr lang="en-US" dirty="0">
                <a:solidFill>
                  <a:srgbClr val="103154"/>
                </a:solidFill>
              </a:rPr>
              <a:t>using </a:t>
            </a:r>
            <a:r>
              <a:rPr lang="en-US" dirty="0" smtClean="0">
                <a:solidFill>
                  <a:srgbClr val="103154"/>
                </a:solidFill>
              </a:rPr>
              <a:t>BLUE method</a:t>
            </a:r>
            <a:endParaRPr lang="en-US" dirty="0">
              <a:solidFill>
                <a:srgbClr val="103154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755803"/>
              </p:ext>
            </p:extLst>
          </p:nvPr>
        </p:nvGraphicFramePr>
        <p:xfrm>
          <a:off x="1859920" y="5376236"/>
          <a:ext cx="2166937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" name="Equation" r:id="rId3" imgW="1485900" imgH="406400" progId="Equation.3">
                  <p:embed/>
                </p:oleObj>
              </mc:Choice>
              <mc:Fallback>
                <p:oleObj name="Equation" r:id="rId3" imgW="14859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59920" y="5376236"/>
                        <a:ext cx="2166937" cy="592138"/>
                      </a:xfrm>
                      <a:prstGeom prst="rect">
                        <a:avLst/>
                      </a:prstGeom>
                      <a:noFill/>
                      <a:ln w="28575" cmpd="sng">
                        <a:solidFill>
                          <a:srgbClr val="660066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58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08286" y="5458524"/>
            <a:ext cx="364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Where U(O) unfold detector </a:t>
            </a:r>
            <a:r>
              <a:rPr lang="en-US" b="1" dirty="0" err="1" smtClean="0">
                <a:solidFill>
                  <a:srgbClr val="660066"/>
                </a:solidFill>
              </a:rPr>
              <a:t>effetcs</a:t>
            </a:r>
            <a:endParaRPr lang="en-U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04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Well defined measurements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624" y="1448404"/>
            <a:ext cx="8315476" cy="502859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103154"/>
                </a:solidFill>
              </a:rPr>
              <a:t>The objective of such SM measurements is precision: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Measurement designed to minimize experimental errors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Minimal dependence of measurement results on theory input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Well defined quantities and final states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103154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103154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103154"/>
                </a:solidFill>
              </a:rPr>
              <a:t>Fiducial</a:t>
            </a:r>
            <a:r>
              <a:rPr lang="en-US" dirty="0" smtClean="0">
                <a:solidFill>
                  <a:srgbClr val="103154"/>
                </a:solidFill>
              </a:rPr>
              <a:t> measurement: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Unfold to phase space as close as possible to observable phase space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Lepton </a:t>
            </a:r>
            <a:r>
              <a:rPr lang="en-US" dirty="0" err="1" smtClean="0">
                <a:solidFill>
                  <a:srgbClr val="660066"/>
                </a:solidFill>
              </a:rPr>
              <a:t>p</a:t>
            </a:r>
            <a:r>
              <a:rPr lang="en-US" baseline="-25000" dirty="0" err="1" smtClean="0">
                <a:solidFill>
                  <a:srgbClr val="660066"/>
                </a:solidFill>
              </a:rPr>
              <a:t>T</a:t>
            </a:r>
            <a:r>
              <a:rPr lang="en-US" dirty="0" smtClean="0">
                <a:solidFill>
                  <a:srgbClr val="660066"/>
                </a:solidFill>
              </a:rPr>
              <a:t>&gt;20 </a:t>
            </a:r>
            <a:r>
              <a:rPr lang="en-US" dirty="0" err="1" smtClean="0">
                <a:solidFill>
                  <a:srgbClr val="660066"/>
                </a:solidFill>
              </a:rPr>
              <a:t>GeV</a:t>
            </a:r>
            <a:r>
              <a:rPr lang="en-US" dirty="0" smtClean="0">
                <a:solidFill>
                  <a:srgbClr val="660066"/>
                </a:solidFill>
              </a:rPr>
              <a:t>, lepton |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h</a:t>
            </a:r>
            <a:r>
              <a:rPr lang="en-US" dirty="0" smtClean="0">
                <a:solidFill>
                  <a:srgbClr val="660066"/>
                </a:solidFill>
              </a:rPr>
              <a:t>| &lt; 2.4, neutrino </a:t>
            </a:r>
            <a:r>
              <a:rPr lang="en-US" dirty="0" err="1" smtClean="0">
                <a:solidFill>
                  <a:srgbClr val="660066"/>
                </a:solidFill>
              </a:rPr>
              <a:t>p</a:t>
            </a:r>
            <a:r>
              <a:rPr lang="en-US" baseline="-25000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T</a:t>
            </a:r>
            <a:r>
              <a:rPr lang="en-US" dirty="0" smtClean="0">
                <a:solidFill>
                  <a:srgbClr val="660066"/>
                </a:solidFill>
              </a:rPr>
              <a:t> &gt; 25 </a:t>
            </a:r>
            <a:r>
              <a:rPr lang="en-US" dirty="0" err="1" smtClean="0">
                <a:solidFill>
                  <a:srgbClr val="660066"/>
                </a:solidFill>
              </a:rPr>
              <a:t>GeV</a:t>
            </a:r>
            <a:endParaRPr lang="en-US" dirty="0">
              <a:solidFill>
                <a:srgbClr val="660066"/>
              </a:solidFill>
            </a:endParaRP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 M</a:t>
            </a:r>
            <a:r>
              <a:rPr lang="en-US" baseline="-25000" dirty="0" smtClean="0">
                <a:solidFill>
                  <a:srgbClr val="660066"/>
                </a:solidFill>
              </a:rPr>
              <a:t>T</a:t>
            </a:r>
            <a:r>
              <a:rPr lang="en-US" dirty="0" smtClean="0">
                <a:solidFill>
                  <a:srgbClr val="660066"/>
                </a:solidFill>
              </a:rPr>
              <a:t>(W) &gt; 40 </a:t>
            </a:r>
            <a:r>
              <a:rPr lang="en-US" dirty="0" err="1" smtClean="0">
                <a:solidFill>
                  <a:srgbClr val="660066"/>
                </a:solidFill>
              </a:rPr>
              <a:t>GeV</a:t>
            </a:r>
            <a:r>
              <a:rPr lang="en-US" dirty="0" smtClean="0">
                <a:solidFill>
                  <a:srgbClr val="660066"/>
                </a:solidFill>
              </a:rPr>
              <a:t>, 66 (71) &lt; </a:t>
            </a:r>
            <a:r>
              <a:rPr lang="en-US" dirty="0" err="1" smtClean="0">
                <a:solidFill>
                  <a:srgbClr val="660066"/>
                </a:solidFill>
              </a:rPr>
              <a:t>M</a:t>
            </a:r>
            <a:r>
              <a:rPr lang="en-US" baseline="-25000" dirty="0" err="1" smtClean="0">
                <a:solidFill>
                  <a:srgbClr val="660066"/>
                </a:solidFill>
              </a:rPr>
              <a:t>ll</a:t>
            </a:r>
            <a:r>
              <a:rPr lang="en-US" baseline="-25000" dirty="0" smtClean="0">
                <a:solidFill>
                  <a:srgbClr val="660066"/>
                </a:solidFill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&lt; 116 (106)  for </a:t>
            </a:r>
            <a:r>
              <a:rPr lang="en-US" dirty="0" err="1" smtClean="0">
                <a:solidFill>
                  <a:srgbClr val="660066"/>
                </a:solidFill>
              </a:rPr>
              <a:t>Z+jet</a:t>
            </a:r>
            <a:r>
              <a:rPr lang="en-US" dirty="0" smtClean="0">
                <a:solidFill>
                  <a:srgbClr val="660066"/>
                </a:solidFill>
              </a:rPr>
              <a:t> (</a:t>
            </a:r>
            <a:r>
              <a:rPr lang="en-US" dirty="0" err="1" smtClean="0">
                <a:solidFill>
                  <a:srgbClr val="660066"/>
                </a:solidFill>
              </a:rPr>
              <a:t>Z+b</a:t>
            </a:r>
            <a:r>
              <a:rPr lang="en-US" dirty="0" smtClean="0">
                <a:solidFill>
                  <a:srgbClr val="660066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103154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103154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103154"/>
                </a:solidFill>
              </a:rPr>
              <a:t>QED treatment: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Unfolded lepton definition includes sum of all photons in a 0.1 cone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103154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103154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103154"/>
                </a:solidFill>
              </a:rPr>
              <a:t>Particle level b-jets defined as jets containing a B hadron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The strong interaction at the LHC (III)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840" y="1228369"/>
            <a:ext cx="8523585" cy="86872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The strong interaction intervene in various ways and at various scales in an event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302" y="1713290"/>
            <a:ext cx="4983347" cy="3229862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0959335"/>
              </p:ext>
            </p:extLst>
          </p:nvPr>
        </p:nvGraphicFramePr>
        <p:xfrm>
          <a:off x="1210832" y="5674559"/>
          <a:ext cx="7221493" cy="67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4" name="Equation" r:id="rId4" imgW="4216400" imgH="393700" progId="Equation.3">
                  <p:embed/>
                </p:oleObj>
              </mc:Choice>
              <mc:Fallback>
                <p:oleObj name="Equation" r:id="rId4" imgW="4216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10832" y="5674559"/>
                        <a:ext cx="7221493" cy="674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51839" y="2089329"/>
            <a:ext cx="4099445" cy="2739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rgbClr val="0000FF"/>
                </a:solidFill>
              </a:rPr>
              <a:t>Hard scatter 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rgbClr val="0000FF"/>
                </a:solidFill>
              </a:rPr>
              <a:t>QCD bremsstrahlung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rgbClr val="0000FF"/>
                </a:solidFill>
              </a:rPr>
              <a:t>Parton density function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rgbClr val="0000FF"/>
                </a:solidFill>
              </a:rPr>
              <a:t>Fragmentation and  </a:t>
            </a:r>
            <a:r>
              <a:rPr lang="en-US" dirty="0" err="1" smtClean="0">
                <a:solidFill>
                  <a:srgbClr val="0000FF"/>
                </a:solidFill>
              </a:rPr>
              <a:t>hadronization</a:t>
            </a:r>
            <a:endParaRPr lang="en-US" dirty="0" smtClean="0">
              <a:solidFill>
                <a:srgbClr val="0000FF"/>
              </a:solidFill>
            </a:endParaRP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rgbClr val="0000FF"/>
                </a:solidFill>
              </a:rPr>
              <a:t>Multiple interaction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2402414"/>
              </p:ext>
            </p:extLst>
          </p:nvPr>
        </p:nvGraphicFramePr>
        <p:xfrm>
          <a:off x="2259861" y="2089329"/>
          <a:ext cx="529460" cy="403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5" name="Equation" r:id="rId6" imgW="266700" imgH="203200" progId="Equation.3">
                  <p:embed/>
                </p:oleObj>
              </mc:Choice>
              <mc:Fallback>
                <p:oleObj name="Equation" r:id="rId6" imgW="266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59861" y="2089329"/>
                        <a:ext cx="529460" cy="4033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6755608"/>
              </p:ext>
            </p:extLst>
          </p:nvPr>
        </p:nvGraphicFramePr>
        <p:xfrm>
          <a:off x="3256334" y="2920402"/>
          <a:ext cx="698500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6" name="Equation" r:id="rId8" imgW="431800" imgH="203200" progId="Equation.3">
                  <p:embed/>
                </p:oleObj>
              </mc:Choice>
              <mc:Fallback>
                <p:oleObj name="Equation" r:id="rId8" imgW="431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56334" y="2920402"/>
                        <a:ext cx="698500" cy="328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834331"/>
              </p:ext>
            </p:extLst>
          </p:nvPr>
        </p:nvGraphicFramePr>
        <p:xfrm>
          <a:off x="2319756" y="3609065"/>
          <a:ext cx="713361" cy="314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7" name="Equation" r:id="rId10" imgW="431800" imgH="190500" progId="Equation.3">
                  <p:embed/>
                </p:oleObj>
              </mc:Choice>
              <mc:Fallback>
                <p:oleObj name="Equation" r:id="rId10" imgW="4318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319756" y="3609065"/>
                        <a:ext cx="713361" cy="314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Arrow Connector 17"/>
          <p:cNvCxnSpPr/>
          <p:nvPr/>
        </p:nvCxnSpPr>
        <p:spPr>
          <a:xfrm flipV="1">
            <a:off x="3091557" y="3485308"/>
            <a:ext cx="4823152" cy="3106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87919" y="6147954"/>
            <a:ext cx="842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Allows for robust predictions for a large spectrum of observables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6</a:t>
            </a:fld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789321" y="2341848"/>
            <a:ext cx="3663530" cy="10253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091557" y="2711675"/>
            <a:ext cx="4409697" cy="522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967080" y="3068904"/>
            <a:ext cx="1302184" cy="12581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/>
          <p:cNvSpPr txBox="1">
            <a:spLocks/>
          </p:cNvSpPr>
          <p:nvPr/>
        </p:nvSpPr>
        <p:spPr>
          <a:xfrm>
            <a:off x="265788" y="4405150"/>
            <a:ext cx="8523585" cy="1395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Ø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Courier New"/>
              <a:buChar char="o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103154"/>
                </a:solidFill>
              </a:rPr>
              <a:t>Factorization theorem:</a:t>
            </a:r>
          </a:p>
          <a:p>
            <a:pPr marL="0" indent="0">
              <a:spcBef>
                <a:spcPts val="1400"/>
              </a:spcBef>
              <a:buNone/>
            </a:pPr>
            <a:r>
              <a:rPr lang="en-US" dirty="0" smtClean="0">
                <a:solidFill>
                  <a:srgbClr val="103154"/>
                </a:solidFill>
              </a:rPr>
              <a:t>         Predictions can be obtained from the </a:t>
            </a:r>
            <a:r>
              <a:rPr lang="en-US" dirty="0">
                <a:solidFill>
                  <a:srgbClr val="103154"/>
                </a:solidFill>
              </a:rPr>
              <a:t>c</a:t>
            </a:r>
            <a:r>
              <a:rPr lang="en-US" dirty="0" smtClean="0">
                <a:solidFill>
                  <a:srgbClr val="103154"/>
                </a:solidFill>
              </a:rPr>
              <a:t>onvolution </a:t>
            </a:r>
            <a:r>
              <a:rPr lang="en-US" dirty="0">
                <a:solidFill>
                  <a:srgbClr val="103154"/>
                </a:solidFill>
              </a:rPr>
              <a:t>of short distance physics and non-</a:t>
            </a:r>
            <a:r>
              <a:rPr lang="en-US" dirty="0" err="1">
                <a:solidFill>
                  <a:srgbClr val="103154"/>
                </a:solidFill>
              </a:rPr>
              <a:t>perturbative</a:t>
            </a:r>
            <a:r>
              <a:rPr lang="en-US" dirty="0">
                <a:solidFill>
                  <a:srgbClr val="103154"/>
                </a:solidFill>
              </a:rPr>
              <a:t> effects:</a:t>
            </a:r>
            <a:endParaRPr lang="en-US" dirty="0" smtClean="0">
              <a:solidFill>
                <a:srgbClr val="103154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284030" y="5611929"/>
            <a:ext cx="3309927" cy="595097"/>
          </a:xfrm>
          <a:prstGeom prst="ellipse">
            <a:avLst/>
          </a:prstGeom>
          <a:solidFill>
            <a:schemeClr val="accent1">
              <a:shade val="80000"/>
              <a:lumMod val="90000"/>
              <a:alpha val="1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7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W/Z selection efficiencies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524" y="1388844"/>
            <a:ext cx="8224761" cy="5303581"/>
          </a:xfrm>
        </p:spPr>
        <p:txBody>
          <a:bodyPr>
            <a:normAutofit fontScale="62500" lnSpcReduction="20000"/>
          </a:bodyPr>
          <a:lstStyle/>
          <a:p>
            <a:r>
              <a:rPr lang="en-US" sz="3400" dirty="0" smtClean="0">
                <a:solidFill>
                  <a:srgbClr val="103154"/>
                </a:solidFill>
              </a:rPr>
              <a:t>Lepton triggers are used to collect data</a:t>
            </a:r>
            <a:endParaRPr lang="en-US" sz="3400" dirty="0">
              <a:solidFill>
                <a:srgbClr val="103154"/>
              </a:solidFill>
            </a:endParaRPr>
          </a:p>
          <a:p>
            <a:pPr lvl="1"/>
            <a:r>
              <a:rPr lang="en-US" sz="2900" dirty="0" err="1" smtClean="0">
                <a:solidFill>
                  <a:srgbClr val="0000FF"/>
                </a:solidFill>
              </a:rPr>
              <a:t>P</a:t>
            </a:r>
            <a:r>
              <a:rPr lang="en-US" sz="2900" baseline="-25000" dirty="0" err="1" smtClean="0">
                <a:solidFill>
                  <a:srgbClr val="0000FF"/>
                </a:solidFill>
              </a:rPr>
              <a:t>t</a:t>
            </a:r>
            <a:r>
              <a:rPr lang="en-US" sz="2900" baseline="30000" dirty="0" err="1" smtClean="0">
                <a:solidFill>
                  <a:srgbClr val="0000FF"/>
                </a:solidFill>
              </a:rPr>
              <a:t>ele</a:t>
            </a:r>
            <a:r>
              <a:rPr lang="en-US" sz="2900" baseline="30000" dirty="0" smtClean="0">
                <a:solidFill>
                  <a:srgbClr val="0000FF"/>
                </a:solidFill>
              </a:rPr>
              <a:t> </a:t>
            </a:r>
            <a:r>
              <a:rPr lang="en-US" sz="2900" dirty="0" smtClean="0">
                <a:solidFill>
                  <a:srgbClr val="0000FF"/>
                </a:solidFill>
              </a:rPr>
              <a:t>&gt; 15 </a:t>
            </a:r>
            <a:r>
              <a:rPr lang="en-US" sz="2900" dirty="0" err="1" smtClean="0">
                <a:solidFill>
                  <a:srgbClr val="0000FF"/>
                </a:solidFill>
              </a:rPr>
              <a:t>GeV</a:t>
            </a:r>
            <a:r>
              <a:rPr lang="en-US" sz="2900" dirty="0" smtClean="0">
                <a:solidFill>
                  <a:srgbClr val="0000FF"/>
                </a:solidFill>
              </a:rPr>
              <a:t>, 100% efficient</a:t>
            </a:r>
          </a:p>
          <a:p>
            <a:pPr lvl="1"/>
            <a:r>
              <a:rPr lang="en-US" sz="2900" dirty="0" err="1" smtClean="0">
                <a:solidFill>
                  <a:srgbClr val="0000FF"/>
                </a:solidFill>
              </a:rPr>
              <a:t>P</a:t>
            </a:r>
            <a:r>
              <a:rPr lang="en-US" sz="2900" baseline="-25000" dirty="0" err="1" smtClean="0">
                <a:solidFill>
                  <a:srgbClr val="0000FF"/>
                </a:solidFill>
              </a:rPr>
              <a:t>T</a:t>
            </a:r>
            <a:r>
              <a:rPr lang="en-US" sz="2900" baseline="30000" dirty="0" err="1" smtClean="0">
                <a:solidFill>
                  <a:srgbClr val="0000FF"/>
                </a:solidFill>
                <a:latin typeface="Symbol"/>
              </a:rPr>
              <a:t>m</a:t>
            </a:r>
            <a:r>
              <a:rPr lang="en-US" sz="2900" baseline="30000" dirty="0" smtClean="0">
                <a:solidFill>
                  <a:srgbClr val="0000FF"/>
                </a:solidFill>
                <a:latin typeface="Symbol"/>
              </a:rPr>
              <a:t> </a:t>
            </a:r>
            <a:r>
              <a:rPr lang="en-US" sz="2900" dirty="0" smtClean="0">
                <a:solidFill>
                  <a:srgbClr val="0000FF"/>
                </a:solidFill>
              </a:rPr>
              <a:t>&gt; 13 </a:t>
            </a:r>
            <a:r>
              <a:rPr lang="en-US" sz="2900" dirty="0" err="1">
                <a:solidFill>
                  <a:srgbClr val="0000FF"/>
                </a:solidFill>
              </a:rPr>
              <a:t>GeV</a:t>
            </a:r>
            <a:r>
              <a:rPr lang="en-US" sz="2900" dirty="0">
                <a:solidFill>
                  <a:srgbClr val="0000FF"/>
                </a:solidFill>
              </a:rPr>
              <a:t>, </a:t>
            </a:r>
            <a:r>
              <a:rPr lang="en-US" sz="2900" dirty="0" smtClean="0">
                <a:solidFill>
                  <a:srgbClr val="0000FF"/>
                </a:solidFill>
              </a:rPr>
              <a:t>85% efficient (L1-trigger acceptance limitation)</a:t>
            </a:r>
          </a:p>
          <a:p>
            <a:r>
              <a:rPr lang="en-US" sz="3400" dirty="0" smtClean="0">
                <a:solidFill>
                  <a:srgbClr val="103154"/>
                </a:solidFill>
              </a:rPr>
              <a:t>To </a:t>
            </a:r>
            <a:r>
              <a:rPr lang="en-US" sz="3400" dirty="0">
                <a:solidFill>
                  <a:srgbClr val="103154"/>
                </a:solidFill>
              </a:rPr>
              <a:t>limit </a:t>
            </a:r>
            <a:r>
              <a:rPr lang="en-US" sz="3400" dirty="0" smtClean="0">
                <a:solidFill>
                  <a:srgbClr val="103154"/>
                </a:solidFill>
              </a:rPr>
              <a:t>background contamination: identification criteria are applied to leptons </a:t>
            </a:r>
          </a:p>
          <a:p>
            <a:pPr lvl="1"/>
            <a:r>
              <a:rPr lang="en-US" sz="2900" dirty="0">
                <a:solidFill>
                  <a:srgbClr val="0000FF"/>
                </a:solidFill>
              </a:rPr>
              <a:t>Track </a:t>
            </a:r>
            <a:r>
              <a:rPr lang="en-US" sz="2900" dirty="0" smtClean="0">
                <a:solidFill>
                  <a:srgbClr val="0000FF"/>
                </a:solidFill>
              </a:rPr>
              <a:t>quality (</a:t>
            </a:r>
            <a:r>
              <a:rPr lang="en-US" sz="2900" dirty="0" err="1" smtClean="0">
                <a:solidFill>
                  <a:srgbClr val="0000FF"/>
                </a:solidFill>
              </a:rPr>
              <a:t>muons</a:t>
            </a:r>
            <a:r>
              <a:rPr lang="en-US" sz="2900" dirty="0" smtClean="0">
                <a:solidFill>
                  <a:srgbClr val="0000FF"/>
                </a:solidFill>
              </a:rPr>
              <a:t> and electrons)</a:t>
            </a:r>
            <a:endParaRPr lang="en-US" sz="2900" dirty="0">
              <a:solidFill>
                <a:srgbClr val="0000FF"/>
              </a:solidFill>
            </a:endParaRPr>
          </a:p>
          <a:p>
            <a:pPr lvl="1"/>
            <a:r>
              <a:rPr lang="en-US" sz="2900" dirty="0" smtClean="0">
                <a:solidFill>
                  <a:srgbClr val="0000FF"/>
                </a:solidFill>
              </a:rPr>
              <a:t>Isolation (mu. and </a:t>
            </a:r>
            <a:r>
              <a:rPr lang="en-US" sz="2900" dirty="0" err="1" smtClean="0">
                <a:solidFill>
                  <a:srgbClr val="0000FF"/>
                </a:solidFill>
              </a:rPr>
              <a:t>ele</a:t>
            </a:r>
            <a:r>
              <a:rPr lang="en-US" sz="2900" dirty="0" smtClean="0">
                <a:solidFill>
                  <a:srgbClr val="0000FF"/>
                </a:solidFill>
              </a:rPr>
              <a:t>.)</a:t>
            </a:r>
            <a:endParaRPr lang="en-US" sz="2900" dirty="0">
              <a:solidFill>
                <a:srgbClr val="0000FF"/>
              </a:solidFill>
            </a:endParaRPr>
          </a:p>
          <a:p>
            <a:pPr lvl="1"/>
            <a:r>
              <a:rPr lang="en-US" sz="2900" dirty="0" smtClean="0">
                <a:solidFill>
                  <a:srgbClr val="0000FF"/>
                </a:solidFill>
              </a:rPr>
              <a:t>Track-cluster (</a:t>
            </a:r>
            <a:r>
              <a:rPr lang="en-US" sz="2900" dirty="0" err="1" smtClean="0">
                <a:solidFill>
                  <a:srgbClr val="0000FF"/>
                </a:solidFill>
              </a:rPr>
              <a:t>ele</a:t>
            </a:r>
            <a:r>
              <a:rPr lang="en-US" sz="2900" dirty="0" smtClean="0">
                <a:solidFill>
                  <a:srgbClr val="0000FF"/>
                </a:solidFill>
              </a:rPr>
              <a:t>.); inner detector-</a:t>
            </a:r>
            <a:r>
              <a:rPr lang="en-US" sz="2900" dirty="0" err="1" smtClean="0">
                <a:solidFill>
                  <a:srgbClr val="0000FF"/>
                </a:solidFill>
              </a:rPr>
              <a:t>muon</a:t>
            </a:r>
            <a:r>
              <a:rPr lang="en-US" sz="2900" dirty="0" smtClean="0">
                <a:solidFill>
                  <a:srgbClr val="0000FF"/>
                </a:solidFill>
              </a:rPr>
              <a:t> spectrometer track matching (mu.)</a:t>
            </a:r>
          </a:p>
          <a:p>
            <a:pPr lvl="1"/>
            <a:r>
              <a:rPr lang="en-US" sz="2900" dirty="0" smtClean="0">
                <a:solidFill>
                  <a:srgbClr val="0000FF"/>
                </a:solidFill>
              </a:rPr>
              <a:t>EM-like cluster shape (</a:t>
            </a:r>
            <a:r>
              <a:rPr lang="en-US" sz="2900" dirty="0" err="1" smtClean="0">
                <a:solidFill>
                  <a:srgbClr val="0000FF"/>
                </a:solidFill>
              </a:rPr>
              <a:t>ele</a:t>
            </a:r>
            <a:r>
              <a:rPr lang="en-US" sz="2900" dirty="0" smtClean="0">
                <a:solidFill>
                  <a:srgbClr val="0000FF"/>
                </a:solidFill>
              </a:rPr>
              <a:t>.)</a:t>
            </a:r>
          </a:p>
          <a:p>
            <a:r>
              <a:rPr lang="en-US" sz="3400" dirty="0" smtClean="0">
                <a:solidFill>
                  <a:srgbClr val="103154"/>
                </a:solidFill>
              </a:rPr>
              <a:t>Lepton E or P</a:t>
            </a:r>
            <a:r>
              <a:rPr lang="en-US" sz="3400" baseline="-25000" dirty="0" smtClean="0">
                <a:solidFill>
                  <a:srgbClr val="103154"/>
                </a:solidFill>
              </a:rPr>
              <a:t>T</a:t>
            </a:r>
            <a:r>
              <a:rPr lang="en-US" sz="3400" dirty="0" smtClean="0">
                <a:solidFill>
                  <a:srgbClr val="103154"/>
                </a:solidFill>
              </a:rPr>
              <a:t> scale and resolution corrections are applied to MC, </a:t>
            </a:r>
          </a:p>
          <a:p>
            <a:pPr lvl="1"/>
            <a:r>
              <a:rPr lang="en-US" sz="2900" dirty="0">
                <a:solidFill>
                  <a:srgbClr val="0000FF"/>
                </a:solidFill>
              </a:rPr>
              <a:t>B</a:t>
            </a:r>
            <a:r>
              <a:rPr lang="en-US" sz="2900" dirty="0" smtClean="0">
                <a:solidFill>
                  <a:srgbClr val="0000FF"/>
                </a:solidFill>
              </a:rPr>
              <a:t>ased on data to MC comparison of Z </a:t>
            </a:r>
            <a:r>
              <a:rPr lang="en-US" sz="2900" dirty="0" err="1" smtClean="0">
                <a:solidFill>
                  <a:srgbClr val="0000FF"/>
                </a:solidFill>
              </a:rPr>
              <a:t>lineshape</a:t>
            </a:r>
            <a:r>
              <a:rPr lang="en-US" sz="2900" dirty="0" smtClean="0">
                <a:solidFill>
                  <a:srgbClr val="0000FF"/>
                </a:solidFill>
              </a:rPr>
              <a:t> and E/p measurements</a:t>
            </a:r>
          </a:p>
          <a:p>
            <a:pPr lvl="1"/>
            <a:r>
              <a:rPr lang="en-US" sz="2900" dirty="0" smtClean="0">
                <a:solidFill>
                  <a:srgbClr val="008000"/>
                </a:solidFill>
              </a:rPr>
              <a:t>E.g.: Scale correction on </a:t>
            </a:r>
            <a:r>
              <a:rPr lang="en-US" sz="2900" dirty="0" err="1" smtClean="0">
                <a:solidFill>
                  <a:srgbClr val="008000"/>
                </a:solidFill>
              </a:rPr>
              <a:t>P</a:t>
            </a:r>
            <a:r>
              <a:rPr lang="en-US" sz="2900" baseline="-25000" dirty="0" err="1" smtClean="0">
                <a:solidFill>
                  <a:srgbClr val="008000"/>
                </a:solidFill>
              </a:rPr>
              <a:t>T</a:t>
            </a:r>
            <a:r>
              <a:rPr lang="en-US" sz="2900" baseline="300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2900" dirty="0" smtClean="0">
                <a:solidFill>
                  <a:srgbClr val="008000"/>
                </a:solidFill>
              </a:rPr>
              <a:t> &lt; 1%</a:t>
            </a:r>
            <a:endParaRPr lang="en-US" sz="2900" dirty="0" smtClean="0">
              <a:solidFill>
                <a:srgbClr val="008000"/>
              </a:solidFill>
              <a:latin typeface="Symbol" charset="2"/>
              <a:cs typeface="Symbol" charset="2"/>
            </a:endParaRPr>
          </a:p>
          <a:p>
            <a:r>
              <a:rPr lang="en-US" sz="3400" dirty="0" smtClean="0">
                <a:solidFill>
                  <a:srgbClr val="103154"/>
                </a:solidFill>
              </a:rPr>
              <a:t>Data-driven estimate of the efficiency with tag &amp; probe method</a:t>
            </a:r>
          </a:p>
          <a:p>
            <a:pPr lvl="1"/>
            <a:r>
              <a:rPr lang="en-US" sz="2900" dirty="0" smtClean="0">
                <a:solidFill>
                  <a:srgbClr val="0000FF"/>
                </a:solidFill>
              </a:rPr>
              <a:t>Electrons: ~70% with data-MC scale factors of ~3%</a:t>
            </a:r>
          </a:p>
          <a:p>
            <a:pPr lvl="1"/>
            <a:r>
              <a:rPr lang="en-US" sz="2900" dirty="0" err="1" smtClean="0">
                <a:solidFill>
                  <a:srgbClr val="0000FF"/>
                </a:solidFill>
              </a:rPr>
              <a:t>Muons</a:t>
            </a:r>
            <a:r>
              <a:rPr lang="en-US" sz="2900" dirty="0" smtClean="0">
                <a:solidFill>
                  <a:srgbClr val="0000FF"/>
                </a:solidFill>
              </a:rPr>
              <a:t>: ~80% with data-MC scale factors &lt; 1%</a:t>
            </a:r>
            <a:endParaRPr lang="en-US" sz="29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959" y="1283217"/>
            <a:ext cx="8628452" cy="205576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103154"/>
                </a:solidFill>
              </a:rPr>
              <a:t>MC are </a:t>
            </a:r>
            <a:r>
              <a:rPr lang="en-US" dirty="0">
                <a:solidFill>
                  <a:srgbClr val="103154"/>
                </a:solidFill>
              </a:rPr>
              <a:t>used for </a:t>
            </a:r>
            <a:r>
              <a:rPr lang="en-US" dirty="0" smtClean="0">
                <a:solidFill>
                  <a:srgbClr val="103154"/>
                </a:solidFill>
              </a:rPr>
              <a:t>Electroweak backgrounds (top, W, Z, </a:t>
            </a:r>
            <a:r>
              <a:rPr lang="en-US" dirty="0" err="1" smtClean="0">
                <a:solidFill>
                  <a:srgbClr val="103154"/>
                </a:solidFill>
              </a:rPr>
              <a:t>dibosons</a:t>
            </a:r>
            <a:r>
              <a:rPr lang="en-US" dirty="0" smtClean="0">
                <a:solidFill>
                  <a:srgbClr val="103154"/>
                </a:solidFill>
              </a:rPr>
              <a:t>)</a:t>
            </a:r>
            <a:endParaRPr lang="en-US" dirty="0">
              <a:solidFill>
                <a:srgbClr val="103154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~3.5% for W (in both the </a:t>
            </a:r>
            <a:r>
              <a:rPr lang="en-US" dirty="0" err="1" smtClean="0">
                <a:solidFill>
                  <a:srgbClr val="0000FF"/>
                </a:solidFill>
              </a:rPr>
              <a:t>muon</a:t>
            </a:r>
            <a:r>
              <a:rPr lang="en-US" dirty="0" smtClean="0">
                <a:solidFill>
                  <a:srgbClr val="0000FF"/>
                </a:solidFill>
              </a:rPr>
              <a:t> and the electron channels)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~0.5% for Z (electrons and </a:t>
            </a:r>
            <a:r>
              <a:rPr lang="en-US" dirty="0" err="1" smtClean="0">
                <a:solidFill>
                  <a:srgbClr val="0000FF"/>
                </a:solidFill>
              </a:rPr>
              <a:t>muons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Essentially the same level of electroweak background, regardless of the jet activity recoiling the vector bosons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Special care brought to top in high jet multiplicity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985" y="3183358"/>
            <a:ext cx="3514493" cy="337812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61866" y="3338979"/>
            <a:ext cx="5106367" cy="33927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Ø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Courier New"/>
              <a:buChar char="o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103154"/>
                </a:solidFill>
              </a:rPr>
              <a:t>D</a:t>
            </a:r>
            <a:r>
              <a:rPr lang="en-US" sz="2600" dirty="0" smtClean="0">
                <a:solidFill>
                  <a:srgbClr val="103154"/>
                </a:solidFill>
              </a:rPr>
              <a:t>ominant background: QCD </a:t>
            </a:r>
            <a:r>
              <a:rPr lang="en-US" sz="2600" dirty="0" err="1" smtClean="0">
                <a:solidFill>
                  <a:srgbClr val="103154"/>
                </a:solidFill>
              </a:rPr>
              <a:t>multijets</a:t>
            </a:r>
            <a:endParaRPr lang="en-US" sz="2600" dirty="0" smtClean="0">
              <a:solidFill>
                <a:srgbClr val="103154"/>
              </a:solidFill>
            </a:endParaRP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Fake electrons from single hadrons or conversions (dominant in electron channel)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Heavy flavor decays (dominant in </a:t>
            </a:r>
            <a:r>
              <a:rPr lang="en-US" sz="2400" dirty="0" err="1" smtClean="0">
                <a:solidFill>
                  <a:srgbClr val="0000FF"/>
                </a:solidFill>
              </a:rPr>
              <a:t>muon</a:t>
            </a:r>
            <a:r>
              <a:rPr lang="en-US" sz="2400" dirty="0" smtClean="0">
                <a:solidFill>
                  <a:srgbClr val="0000FF"/>
                </a:solidFill>
              </a:rPr>
              <a:t> channel)</a:t>
            </a:r>
          </a:p>
          <a:p>
            <a:r>
              <a:rPr lang="en-US" sz="2600" dirty="0" smtClean="0">
                <a:solidFill>
                  <a:srgbClr val="103154"/>
                </a:solidFill>
              </a:rPr>
              <a:t>Data-driven approach adopted for QCD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&lt; 2% for Z (</a:t>
            </a:r>
            <a:r>
              <a:rPr lang="en-US" sz="2400" dirty="0" err="1" smtClean="0">
                <a:solidFill>
                  <a:srgbClr val="0000FF"/>
                </a:solidFill>
              </a:rPr>
              <a:t>ee,</a:t>
            </a:r>
            <a:r>
              <a:rPr lang="en-US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mm</a:t>
            </a:r>
            <a:r>
              <a:rPr lang="en-US" sz="2400" dirty="0" smtClean="0">
                <a:solidFill>
                  <a:srgbClr val="0000FF"/>
                </a:solidFill>
              </a:rPr>
              <a:t>) with or without jets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~2.5% </a:t>
            </a:r>
            <a:r>
              <a:rPr lang="en-US" sz="2400" dirty="0" err="1" smtClean="0">
                <a:solidFill>
                  <a:srgbClr val="0000FF"/>
                </a:solidFill>
              </a:rPr>
              <a:t>W</a:t>
            </a:r>
            <a:r>
              <a:rPr lang="en-US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mn</a:t>
            </a:r>
            <a:r>
              <a:rPr lang="en-US" sz="2400" dirty="0" smtClean="0">
                <a:solidFill>
                  <a:srgbClr val="0000FF"/>
                </a:solidFill>
              </a:rPr>
              <a:t> (+jets); ~4.5% for We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n</a:t>
            </a:r>
            <a:r>
              <a:rPr lang="en-US" sz="2400" dirty="0" smtClean="0">
                <a:solidFill>
                  <a:srgbClr val="0000FF"/>
                </a:solidFill>
              </a:rPr>
              <a:t> but ~15% when jets are required</a:t>
            </a:r>
          </a:p>
        </p:txBody>
      </p:sp>
    </p:spTree>
    <p:extLst>
      <p:ext uri="{BB962C8B-B14F-4D97-AF65-F5344CB8AC3E}">
        <p14:creationId xmlns:p14="http://schemas.microsoft.com/office/powerpoint/2010/main" val="35826309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Data to MC comparisons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897" y="5715000"/>
            <a:ext cx="2584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Transverse mass (M</a:t>
            </a:r>
            <a:r>
              <a:rPr lang="en-US" b="1" baseline="-25000" dirty="0" smtClean="0"/>
              <a:t>T</a:t>
            </a:r>
            <a:r>
              <a:rPr lang="en-US" b="1" dirty="0" smtClean="0"/>
              <a:t>) in</a:t>
            </a:r>
          </a:p>
          <a:p>
            <a:pPr algn="ctr"/>
            <a:r>
              <a:rPr lang="en-US" b="1" dirty="0"/>
              <a:t>W</a:t>
            </a:r>
            <a:r>
              <a:rPr lang="en-US" b="1" dirty="0" smtClean="0"/>
              <a:t>e</a:t>
            </a:r>
            <a:r>
              <a:rPr lang="en-US" b="1" dirty="0" smtClean="0">
                <a:latin typeface="Symbol" charset="2"/>
                <a:cs typeface="Symbol" charset="2"/>
              </a:rPr>
              <a:t>n</a:t>
            </a:r>
            <a:r>
              <a:rPr lang="en-US" b="1" dirty="0" smtClean="0"/>
              <a:t> events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41872" y="5715000"/>
            <a:ext cx="2510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Jet multiplicity (</a:t>
            </a:r>
            <a:r>
              <a:rPr lang="en-US" b="1" dirty="0" err="1" smtClean="0"/>
              <a:t>N</a:t>
            </a:r>
            <a:r>
              <a:rPr lang="en-US" b="1" baseline="-25000" dirty="0" err="1" smtClean="0"/>
              <a:t>jet</a:t>
            </a:r>
            <a:r>
              <a:rPr lang="en-US" b="1" dirty="0" smtClean="0"/>
              <a:t>) in</a:t>
            </a:r>
          </a:p>
          <a:p>
            <a:pPr algn="ctr"/>
            <a:r>
              <a:rPr lang="en-US" b="1" dirty="0" err="1" smtClean="0"/>
              <a:t>W</a:t>
            </a:r>
            <a:r>
              <a:rPr lang="en-US" b="1" dirty="0" err="1" smtClean="0">
                <a:latin typeface="Symbol" charset="2"/>
                <a:cs typeface="Symbol" charset="2"/>
              </a:rPr>
              <a:t>m</a:t>
            </a:r>
            <a:r>
              <a:rPr lang="en-US" b="1" dirty="0" err="1">
                <a:latin typeface="Symbol" charset="2"/>
                <a:cs typeface="Symbol" charset="2"/>
              </a:rPr>
              <a:t>n</a:t>
            </a:r>
            <a:r>
              <a:rPr lang="en-US" b="1" dirty="0" err="1" smtClean="0"/>
              <a:t>+jets</a:t>
            </a:r>
            <a:r>
              <a:rPr lang="en-US" b="1" dirty="0" smtClean="0"/>
              <a:t> events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62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90" y="1640738"/>
            <a:ext cx="4079229" cy="3920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190" y="1614550"/>
            <a:ext cx="3328412" cy="417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9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Jets in the measurements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24" y="1232504"/>
            <a:ext cx="8224761" cy="528259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103154"/>
                </a:solidFill>
              </a:rPr>
              <a:t>Jets </a:t>
            </a:r>
            <a:r>
              <a:rPr lang="en-US" sz="2000" dirty="0" smtClean="0">
                <a:solidFill>
                  <a:srgbClr val="103154"/>
                </a:solidFill>
              </a:rPr>
              <a:t>are reconstructed </a:t>
            </a:r>
            <a:r>
              <a:rPr lang="en-US" sz="2000" dirty="0">
                <a:solidFill>
                  <a:srgbClr val="103154"/>
                </a:solidFill>
              </a:rPr>
              <a:t>using the anti-</a:t>
            </a:r>
            <a:r>
              <a:rPr lang="en-US" sz="2000" b="1" dirty="0" err="1">
                <a:solidFill>
                  <a:srgbClr val="103154"/>
                </a:solidFill>
              </a:rPr>
              <a:t>k</a:t>
            </a:r>
            <a:r>
              <a:rPr lang="en-US" sz="2000" dirty="0" err="1">
                <a:solidFill>
                  <a:srgbClr val="103154"/>
                </a:solidFill>
              </a:rPr>
              <a:t>T</a:t>
            </a:r>
            <a:r>
              <a:rPr lang="en-US" sz="2000" dirty="0">
                <a:solidFill>
                  <a:srgbClr val="103154"/>
                </a:solidFill>
              </a:rPr>
              <a:t> algorithm with </a:t>
            </a:r>
            <a:r>
              <a:rPr lang="en-US" sz="2000" b="1" dirty="0">
                <a:solidFill>
                  <a:srgbClr val="103154"/>
                </a:solidFill>
              </a:rPr>
              <a:t>R </a:t>
            </a:r>
            <a:r>
              <a:rPr lang="en-US" dirty="0">
                <a:solidFill>
                  <a:srgbClr val="103154"/>
                </a:solidFill>
              </a:rPr>
              <a:t>= </a:t>
            </a:r>
            <a:r>
              <a:rPr lang="en-US" dirty="0" smtClean="0">
                <a:solidFill>
                  <a:srgbClr val="103154"/>
                </a:solidFill>
              </a:rPr>
              <a:t>0</a:t>
            </a:r>
            <a:r>
              <a:rPr lang="en-US" b="1" dirty="0">
                <a:solidFill>
                  <a:srgbClr val="103154"/>
                </a:solidFill>
              </a:rPr>
              <a:t>.</a:t>
            </a:r>
            <a:r>
              <a:rPr lang="en-US" dirty="0" smtClean="0">
                <a:solidFill>
                  <a:srgbClr val="103154"/>
                </a:solidFill>
              </a:rPr>
              <a:t>4 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Infrared and collinear safe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simple cone-</a:t>
            </a:r>
            <a:r>
              <a:rPr lang="en-US" sz="1800" dirty="0" smtClean="0">
                <a:solidFill>
                  <a:srgbClr val="0000FF"/>
                </a:solidFill>
              </a:rPr>
              <a:t>like geometrical shape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Used both on predictions and data</a:t>
            </a:r>
          </a:p>
          <a:p>
            <a:pPr>
              <a:spcBef>
                <a:spcPts val="1500"/>
              </a:spcBef>
            </a:pPr>
            <a:r>
              <a:rPr lang="en-US" sz="2000" dirty="0" smtClean="0">
                <a:solidFill>
                  <a:srgbClr val="103154"/>
                </a:solidFill>
              </a:rPr>
              <a:t>Calibration: numerical inversion met</a:t>
            </a:r>
            <a:r>
              <a:rPr lang="en-US" dirty="0" smtClean="0">
                <a:solidFill>
                  <a:srgbClr val="103154"/>
                </a:solidFill>
              </a:rPr>
              <a:t>hod</a:t>
            </a:r>
            <a:endParaRPr lang="en-US" dirty="0">
              <a:solidFill>
                <a:srgbClr val="103154"/>
              </a:solidFill>
            </a:endParaRP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Dominant systematic in W/</a:t>
            </a:r>
            <a:r>
              <a:rPr lang="en-US" sz="1800" dirty="0" err="1" smtClean="0">
                <a:solidFill>
                  <a:srgbClr val="0000FF"/>
                </a:solidFill>
              </a:rPr>
              <a:t>Z+jets</a:t>
            </a:r>
            <a:endParaRPr lang="en-US" sz="1800" dirty="0" smtClean="0">
              <a:solidFill>
                <a:srgbClr val="0000FF"/>
              </a:solidFill>
            </a:endParaRP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Use in</a:t>
            </a:r>
            <a:r>
              <a:rPr lang="en-US" sz="1800" dirty="0">
                <a:solidFill>
                  <a:srgbClr val="0000FF"/>
                </a:solidFill>
              </a:rPr>
              <a:t>-situ </a:t>
            </a:r>
            <a:r>
              <a:rPr lang="en-US" sz="1800" dirty="0" smtClean="0">
                <a:solidFill>
                  <a:srgbClr val="0000FF"/>
                </a:solidFill>
              </a:rPr>
              <a:t>studies to keep systematics low</a:t>
            </a:r>
            <a:endParaRPr lang="en-US" sz="1800" dirty="0">
              <a:solidFill>
                <a:srgbClr val="0000FF"/>
              </a:solidFill>
            </a:endParaRPr>
          </a:p>
          <a:p>
            <a:pPr lvl="2"/>
            <a:r>
              <a:rPr lang="en-US" sz="1600" dirty="0" smtClean="0">
                <a:solidFill>
                  <a:srgbClr val="660066"/>
                </a:solidFill>
              </a:rPr>
              <a:t>single hadron, </a:t>
            </a:r>
            <a:r>
              <a:rPr lang="en-US" sz="1600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 err="1" smtClean="0">
                <a:solidFill>
                  <a:srgbClr val="660066"/>
                </a:solidFill>
              </a:rPr>
              <a:t>+jets</a:t>
            </a:r>
            <a:r>
              <a:rPr lang="en-US" sz="1600" dirty="0" smtClean="0">
                <a:solidFill>
                  <a:srgbClr val="660066"/>
                </a:solidFill>
              </a:rPr>
              <a:t> and </a:t>
            </a:r>
            <a:r>
              <a:rPr lang="en-US" sz="1600" dirty="0" err="1" smtClean="0">
                <a:solidFill>
                  <a:srgbClr val="660066"/>
                </a:solidFill>
              </a:rPr>
              <a:t>Z+jets</a:t>
            </a:r>
            <a:r>
              <a:rPr lang="en-US" sz="1600" dirty="0" smtClean="0">
                <a:solidFill>
                  <a:srgbClr val="660066"/>
                </a:solidFill>
              </a:rPr>
              <a:t> events</a:t>
            </a:r>
          </a:p>
          <a:p>
            <a:pPr lvl="2"/>
            <a:r>
              <a:rPr lang="en-US" sz="1600" dirty="0" smtClean="0">
                <a:solidFill>
                  <a:srgbClr val="660066"/>
                </a:solidFill>
              </a:rPr>
              <a:t>2010 analysis used MC-based corrections</a:t>
            </a:r>
          </a:p>
          <a:p>
            <a:endParaRPr lang="en-US" sz="1800" dirty="0" smtClean="0"/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999399"/>
              </p:ext>
            </p:extLst>
          </p:nvPr>
        </p:nvGraphicFramePr>
        <p:xfrm>
          <a:off x="524616" y="4721944"/>
          <a:ext cx="800893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6136"/>
                <a:gridCol w="1132820"/>
                <a:gridCol w="980544"/>
                <a:gridCol w="2794000"/>
                <a:gridCol w="1595437"/>
              </a:tblGrid>
              <a:tr h="342409">
                <a:tc>
                  <a:txBody>
                    <a:bodyPr/>
                    <a:lstStyle/>
                    <a:p>
                      <a:r>
                        <a:rPr lang="en-US" dirty="0" smtClean="0"/>
                        <a:t>Selection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W+jets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Z+jets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Rjets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W/</a:t>
                      </a:r>
                      <a:r>
                        <a:rPr lang="en-US" dirty="0" err="1" smtClean="0"/>
                        <a:t>Z+b-jets</a:t>
                      </a:r>
                      <a:endParaRPr lang="en-US" dirty="0"/>
                    </a:p>
                  </a:txBody>
                  <a:tcPr/>
                </a:tc>
              </a:tr>
              <a:tr h="342409">
                <a:tc>
                  <a:txBody>
                    <a:bodyPr/>
                    <a:lstStyle/>
                    <a:p>
                      <a:r>
                        <a:rPr lang="en-US" dirty="0" smtClean="0"/>
                        <a:t>Jet </a:t>
                      </a:r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baseline="0" dirty="0" smtClean="0"/>
                        <a:t>≥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</a:tr>
              <a:tr h="3424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Jet |</a:t>
                      </a:r>
                      <a:r>
                        <a:rPr lang="en-US" dirty="0" smtClean="0">
                          <a:latin typeface="+mn-lt"/>
                          <a:cs typeface="Symbol" charset="2"/>
                        </a:rPr>
                        <a:t>y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|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baseline="0" dirty="0" smtClean="0"/>
                        <a:t>≤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2.1</a:t>
                      </a:r>
                      <a:endParaRPr lang="en-US" dirty="0"/>
                    </a:p>
                  </a:txBody>
                  <a:tcPr/>
                </a:tc>
              </a:tr>
              <a:tr h="342409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dirty="0" err="1" smtClean="0"/>
                        <a:t>R</a:t>
                      </a:r>
                      <a:r>
                        <a:rPr lang="en-US" baseline="-25000" dirty="0" err="1" smtClean="0"/>
                        <a:t>jet-lep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baseline="0" dirty="0" smtClean="0"/>
                        <a:t>≤ 0.5</a:t>
                      </a:r>
                      <a:endParaRPr lang="en-US" baseline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Jet ignored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 rejected if 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e</a:t>
                      </a:r>
                      <a:r>
                        <a:rPr lang="en-US" dirty="0" smtClean="0"/>
                        <a:t> [0.2,0.5]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 </a:t>
                      </a:r>
                      <a:r>
                        <a:rPr lang="en-US" dirty="0" err="1" smtClean="0"/>
                        <a:t>W+jets</a:t>
                      </a:r>
                      <a:endParaRPr lang="en-US" dirty="0"/>
                    </a:p>
                  </a:txBody>
                  <a:tcPr/>
                </a:tc>
              </a:tr>
              <a:tr h="342409">
                <a:tc>
                  <a:txBody>
                    <a:bodyPr/>
                    <a:lstStyle/>
                    <a:p>
                      <a:r>
                        <a:rPr lang="en-US" dirty="0" smtClean="0"/>
                        <a:t>JVF</a:t>
                      </a:r>
                      <a:r>
                        <a:rPr lang="en-US" baseline="0" dirty="0" smtClean="0"/>
                        <a:t> &gt; 0.75</a:t>
                      </a:r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Applied to all</a:t>
                      </a:r>
                      <a:r>
                        <a:rPr lang="en-US" baseline="0" dirty="0" smtClean="0"/>
                        <a:t> to reject fake pile-up jets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43512" y="4176438"/>
            <a:ext cx="3960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b="1" dirty="0"/>
              <a:t>JVF = </a:t>
            </a:r>
            <a:r>
              <a:rPr lang="en-US" sz="1600" dirty="0">
                <a:latin typeface="Symbol" charset="2"/>
                <a:cs typeface="Symbol" charset="2"/>
              </a:rPr>
              <a:t>S</a:t>
            </a:r>
            <a:r>
              <a:rPr lang="en-US" sz="1600" dirty="0"/>
              <a:t> </a:t>
            </a:r>
            <a:r>
              <a:rPr lang="en-US" sz="1600" b="1" dirty="0" err="1"/>
              <a:t>p</a:t>
            </a:r>
            <a:r>
              <a:rPr lang="en-US" sz="1600" b="1" baseline="-25000" dirty="0" err="1"/>
              <a:t>T</a:t>
            </a:r>
            <a:r>
              <a:rPr lang="en-US" sz="1600" b="1" dirty="0"/>
              <a:t> (tracks) in a jet pointing towards the primary vertex / </a:t>
            </a:r>
            <a:r>
              <a:rPr lang="en-US" sz="1600" dirty="0">
                <a:latin typeface="Symbol" charset="2"/>
                <a:cs typeface="Symbol" charset="2"/>
              </a:rPr>
              <a:t>S</a:t>
            </a:r>
            <a:r>
              <a:rPr lang="en-US" sz="1600" dirty="0"/>
              <a:t> </a:t>
            </a:r>
            <a:r>
              <a:rPr lang="en-US" sz="1600" b="1" dirty="0" err="1"/>
              <a:t>p</a:t>
            </a:r>
            <a:r>
              <a:rPr lang="en-US" sz="1600" b="1" baseline="-25000" dirty="0" err="1"/>
              <a:t>T</a:t>
            </a:r>
            <a:r>
              <a:rPr lang="en-US" sz="1600" b="1" dirty="0"/>
              <a:t> (tracks) in a jet 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63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512" y="1663700"/>
            <a:ext cx="3618499" cy="250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3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Unfolding</a:t>
            </a:r>
            <a:endParaRPr lang="en-US" dirty="0">
              <a:solidFill>
                <a:srgbClr val="103154"/>
              </a:solidFill>
            </a:endParaRPr>
          </a:p>
        </p:txBody>
      </p:sp>
      <p:pic>
        <p:nvPicPr>
          <p:cNvPr id="6" name="Picture 5" descr="figaux_0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5" t="3333" b="2125"/>
          <a:stretch/>
        </p:blipFill>
        <p:spPr>
          <a:xfrm>
            <a:off x="5791200" y="2970434"/>
            <a:ext cx="3111500" cy="2977671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80824" y="1308704"/>
            <a:ext cx="8556776" cy="5307996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103154"/>
                </a:solidFill>
              </a:rPr>
              <a:t>Measurement-theory comparison done at particle level: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Raw observation corrected for detector effects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Theory predictions corrected for </a:t>
            </a:r>
            <a:r>
              <a:rPr lang="en-US" dirty="0" err="1" smtClean="0">
                <a:solidFill>
                  <a:srgbClr val="0000FF"/>
                </a:solidFill>
              </a:rPr>
              <a:t>hadronization</a:t>
            </a:r>
            <a:r>
              <a:rPr lang="en-US" dirty="0" smtClean="0">
                <a:solidFill>
                  <a:srgbClr val="0000FF"/>
                </a:solidFill>
              </a:rPr>
              <a:t>, underlying events, etc. </a:t>
            </a:r>
          </a:p>
          <a:p>
            <a:pPr marL="0" indent="0">
              <a:buNone/>
            </a:pPr>
            <a:r>
              <a:rPr lang="en-US" dirty="0" smtClean="0"/>
              <a:t>           </a:t>
            </a: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FF0000"/>
                </a:solidFill>
              </a:rPr>
              <a:t>Allow for direct comparison to calculation and tune the theory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</a:t>
            </a: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FF0000"/>
                </a:solidFill>
              </a:rPr>
              <a:t>Correct for flavor effects in calibration</a:t>
            </a:r>
          </a:p>
          <a:p>
            <a:r>
              <a:rPr lang="en-US" dirty="0" smtClean="0">
                <a:solidFill>
                  <a:srgbClr val="103154"/>
                </a:solidFill>
              </a:rPr>
              <a:t>Compare two different methods: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I</a:t>
            </a:r>
            <a:r>
              <a:rPr lang="en-US" dirty="0" smtClean="0">
                <a:solidFill>
                  <a:srgbClr val="0000FF"/>
                </a:solidFill>
              </a:rPr>
              <a:t>terative Bayesian unfolding method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Lower MC dependence and better stat. treatment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Different number of iterations in different bins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Bin-by-bin unfolding 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Simpler and better understood for ratios</a:t>
            </a:r>
          </a:p>
          <a:p>
            <a:r>
              <a:rPr lang="en-US" dirty="0" smtClean="0">
                <a:solidFill>
                  <a:srgbClr val="103154"/>
                </a:solidFill>
              </a:rPr>
              <a:t>Dependence on prior tested by comparing unfolding obtained from different generators (ALPGEN </a:t>
            </a:r>
            <a:r>
              <a:rPr lang="en-US" dirty="0" err="1" smtClean="0">
                <a:solidFill>
                  <a:srgbClr val="103154"/>
                </a:solidFill>
              </a:rPr>
              <a:t>vs</a:t>
            </a:r>
            <a:r>
              <a:rPr lang="en-US" dirty="0" smtClean="0">
                <a:solidFill>
                  <a:srgbClr val="103154"/>
                </a:solidFill>
              </a:rPr>
              <a:t> SHERPA). 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W/</a:t>
            </a:r>
            <a:r>
              <a:rPr lang="en-US" dirty="0" err="1" smtClean="0">
                <a:solidFill>
                  <a:srgbClr val="103154"/>
                </a:solidFill>
              </a:rPr>
              <a:t>Z+Heavy</a:t>
            </a:r>
            <a:r>
              <a:rPr lang="en-US" dirty="0" smtClean="0">
                <a:solidFill>
                  <a:srgbClr val="103154"/>
                </a:solidFill>
              </a:rPr>
              <a:t> flavor (I)</a:t>
            </a:r>
            <a:endParaRPr lang="en-US" dirty="0">
              <a:solidFill>
                <a:srgbClr val="10315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82" y="4602391"/>
            <a:ext cx="6923841" cy="1997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003" y="1711573"/>
            <a:ext cx="2509881" cy="286693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13620" y="2670779"/>
            <a:ext cx="6347618" cy="2125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Ø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Courier New"/>
              <a:buChar char="o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>
                <a:solidFill>
                  <a:srgbClr val="0000FF"/>
                </a:solidFill>
              </a:rPr>
              <a:t>b-tagging require a displaced secondary vertex in a jet with a decay length significance of &gt; 5.85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~50% b-jet efficiency in a </a:t>
            </a:r>
            <a:r>
              <a:rPr lang="en-US" dirty="0" err="1" smtClean="0">
                <a:solidFill>
                  <a:srgbClr val="660066"/>
                </a:solidFill>
              </a:rPr>
              <a:t>ttbar</a:t>
            </a:r>
            <a:r>
              <a:rPr lang="en-US" dirty="0" smtClean="0">
                <a:solidFill>
                  <a:srgbClr val="660066"/>
                </a:solidFill>
              </a:rPr>
              <a:t> sample</a:t>
            </a:r>
          </a:p>
          <a:p>
            <a:pPr lvl="2"/>
            <a:r>
              <a:rPr lang="en-US" dirty="0">
                <a:solidFill>
                  <a:srgbClr val="660066"/>
                </a:solidFill>
              </a:rPr>
              <a:t>E</a:t>
            </a:r>
            <a:r>
              <a:rPr lang="en-US" dirty="0" smtClean="0">
                <a:solidFill>
                  <a:srgbClr val="660066"/>
                </a:solidFill>
              </a:rPr>
              <a:t>fficiency from </a:t>
            </a:r>
            <a:r>
              <a:rPr lang="en-US" dirty="0" err="1" smtClean="0">
                <a:solidFill>
                  <a:srgbClr val="660066"/>
                </a:solidFill>
              </a:rPr>
              <a:t>muon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p</a:t>
            </a:r>
            <a:r>
              <a:rPr lang="en-US" baseline="-25000" dirty="0" err="1" smtClean="0">
                <a:solidFill>
                  <a:srgbClr val="660066"/>
                </a:solidFill>
              </a:rPr>
              <a:t>T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relative to the jet axis</a:t>
            </a:r>
          </a:p>
          <a:p>
            <a:pPr>
              <a:spcBef>
                <a:spcPts val="1400"/>
              </a:spcBef>
            </a:pPr>
            <a:r>
              <a:rPr lang="en-US" dirty="0" smtClean="0">
                <a:solidFill>
                  <a:srgbClr val="103154"/>
                </a:solidFill>
              </a:rPr>
              <a:t>B-tagging affects sample composition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28864" y="1562963"/>
            <a:ext cx="553978" cy="517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92013" y="1292763"/>
            <a:ext cx="8708871" cy="51757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103154"/>
                </a:solidFill>
              </a:rPr>
              <a:t>Challenging: Small cross section but large background (especially </a:t>
            </a:r>
            <a:r>
              <a:rPr lang="en-US" dirty="0" err="1" smtClean="0">
                <a:solidFill>
                  <a:srgbClr val="103154"/>
                </a:solidFill>
              </a:rPr>
              <a:t>W+b</a:t>
            </a:r>
            <a:r>
              <a:rPr lang="en-US" dirty="0" smtClean="0">
                <a:solidFill>
                  <a:srgbClr val="103154"/>
                </a:solidFill>
              </a:rPr>
              <a:t>)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92014" y="1900713"/>
            <a:ext cx="7036712" cy="855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Ø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Courier New"/>
              <a:buChar char="o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103154"/>
                </a:solidFill>
              </a:rPr>
              <a:t>b-jets are identified by exploiting the long lifetime (1.5 </a:t>
            </a:r>
            <a:r>
              <a:rPr lang="en-US" dirty="0" err="1" smtClean="0">
                <a:solidFill>
                  <a:srgbClr val="103154"/>
                </a:solidFill>
              </a:rPr>
              <a:t>ps</a:t>
            </a:r>
            <a:r>
              <a:rPr lang="en-US" dirty="0" smtClean="0">
                <a:solidFill>
                  <a:srgbClr val="103154"/>
                </a:solidFill>
              </a:rPr>
              <a:t>) and large mass of B-hadrons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3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03154"/>
                </a:solidFill>
              </a:rPr>
              <a:t>W/</a:t>
            </a:r>
            <a:r>
              <a:rPr lang="en-US" dirty="0" err="1">
                <a:solidFill>
                  <a:srgbClr val="103154"/>
                </a:solidFill>
              </a:rPr>
              <a:t>Z+Heavy</a:t>
            </a:r>
            <a:r>
              <a:rPr lang="en-US" dirty="0">
                <a:solidFill>
                  <a:srgbClr val="103154"/>
                </a:solidFill>
              </a:rPr>
              <a:t> flavor (</a:t>
            </a:r>
            <a:r>
              <a:rPr lang="en-US" dirty="0" smtClean="0">
                <a:solidFill>
                  <a:srgbClr val="103154"/>
                </a:solidFill>
              </a:rPr>
              <a:t>II)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625" y="1257905"/>
            <a:ext cx="4991250" cy="2511377"/>
          </a:xfrm>
        </p:spPr>
        <p:txBody>
          <a:bodyPr>
            <a:normAutofit/>
          </a:bodyPr>
          <a:lstStyle/>
          <a:p>
            <a:pPr>
              <a:buFont typeface="Wingdings" charset="0"/>
              <a:buChar char="è"/>
            </a:pPr>
            <a:r>
              <a:rPr lang="en-US" dirty="0">
                <a:solidFill>
                  <a:srgbClr val="103154"/>
                </a:solidFill>
                <a:sym typeface="Wingdings"/>
              </a:rPr>
              <a:t>F</a:t>
            </a:r>
            <a:r>
              <a:rPr lang="en-US" dirty="0" smtClean="0">
                <a:solidFill>
                  <a:srgbClr val="103154"/>
                </a:solidFill>
              </a:rPr>
              <a:t>raction </a:t>
            </a:r>
            <a:r>
              <a:rPr lang="en-US" dirty="0">
                <a:solidFill>
                  <a:srgbClr val="103154"/>
                </a:solidFill>
              </a:rPr>
              <a:t>of </a:t>
            </a:r>
            <a:r>
              <a:rPr lang="en-US" dirty="0" err="1">
                <a:solidFill>
                  <a:srgbClr val="103154"/>
                </a:solidFill>
              </a:rPr>
              <a:t>W+b</a:t>
            </a:r>
            <a:r>
              <a:rPr lang="en-US" dirty="0">
                <a:solidFill>
                  <a:srgbClr val="103154"/>
                </a:solidFill>
              </a:rPr>
              <a:t>/c/l jets </a:t>
            </a:r>
            <a:r>
              <a:rPr lang="en-US" dirty="0">
                <a:solidFill>
                  <a:srgbClr val="103154"/>
                </a:solidFill>
                <a:sym typeface="Wingdings"/>
              </a:rPr>
              <a:t>from a f</a:t>
            </a:r>
            <a:r>
              <a:rPr lang="en-US" dirty="0">
                <a:solidFill>
                  <a:srgbClr val="103154"/>
                </a:solidFill>
              </a:rPr>
              <a:t>it to </a:t>
            </a:r>
            <a:r>
              <a:rPr lang="en-US" dirty="0" smtClean="0">
                <a:solidFill>
                  <a:srgbClr val="103154"/>
                </a:solidFill>
              </a:rPr>
              <a:t>the </a:t>
            </a:r>
            <a:r>
              <a:rPr lang="en-US" dirty="0">
                <a:solidFill>
                  <a:srgbClr val="103154"/>
                </a:solidFill>
              </a:rPr>
              <a:t>mass distribution of the secondary vertex 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Estimate template shapes from MC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ystematic </a:t>
            </a:r>
            <a:r>
              <a:rPr lang="en-US" dirty="0">
                <a:solidFill>
                  <a:srgbClr val="0000FF"/>
                </a:solidFill>
              </a:rPr>
              <a:t>uncertainties on shapes </a:t>
            </a:r>
            <a:r>
              <a:rPr lang="en-US" dirty="0" smtClean="0">
                <a:solidFill>
                  <a:srgbClr val="0000FF"/>
                </a:solidFill>
              </a:rPr>
              <a:t>by </a:t>
            </a:r>
            <a:r>
              <a:rPr lang="en-US" dirty="0">
                <a:solidFill>
                  <a:srgbClr val="0000FF"/>
                </a:solidFill>
              </a:rPr>
              <a:t>comparing data and MC in control </a:t>
            </a:r>
            <a:r>
              <a:rPr lang="en-US" dirty="0" smtClean="0">
                <a:solidFill>
                  <a:srgbClr val="0000FF"/>
                </a:solidFill>
              </a:rPr>
              <a:t> regions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521" y="1257905"/>
            <a:ext cx="3763626" cy="282271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31625" y="4726281"/>
            <a:ext cx="4530875" cy="18396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Ø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Courier New"/>
              <a:buChar char="o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103154"/>
                </a:solidFill>
              </a:rPr>
              <a:t>Cross section at event level</a:t>
            </a:r>
          </a:p>
          <a:p>
            <a:r>
              <a:rPr lang="en-US" dirty="0" smtClean="0">
                <a:solidFill>
                  <a:srgbClr val="103154"/>
                </a:solidFill>
              </a:rPr>
              <a:t>First measurement in exclusive jet bins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Vetoed on number of jets (&lt;3) to control top background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Help to find “problems” in predictions</a:t>
            </a:r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14033" y="4917630"/>
            <a:ext cx="4530875" cy="164826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Ø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Courier New"/>
              <a:buChar char="o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103154"/>
                </a:solidFill>
              </a:rPr>
              <a:t>Inclusive b-jet cross section in association with a Z</a:t>
            </a:r>
          </a:p>
          <a:p>
            <a:r>
              <a:rPr lang="en-US" dirty="0" smtClean="0">
                <a:solidFill>
                  <a:srgbClr val="103154"/>
                </a:solidFill>
              </a:rPr>
              <a:t>Electron and </a:t>
            </a:r>
            <a:r>
              <a:rPr lang="en-US" dirty="0" err="1" smtClean="0">
                <a:solidFill>
                  <a:srgbClr val="103154"/>
                </a:solidFill>
              </a:rPr>
              <a:t>muon</a:t>
            </a:r>
            <a:r>
              <a:rPr lang="en-US" dirty="0" smtClean="0">
                <a:solidFill>
                  <a:srgbClr val="103154"/>
                </a:solidFill>
              </a:rPr>
              <a:t> channels are added to the same template to improve statistics</a:t>
            </a:r>
            <a:endParaRPr lang="en-US" dirty="0">
              <a:solidFill>
                <a:srgbClr val="103154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7585652"/>
              </p:ext>
            </p:extLst>
          </p:nvPr>
        </p:nvGraphicFramePr>
        <p:xfrm>
          <a:off x="5153765" y="4126837"/>
          <a:ext cx="3392488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2" name="Equation" r:id="rId4" imgW="1841500" imgH="457200" progId="Equation.3">
                  <p:embed/>
                </p:oleObj>
              </mc:Choice>
              <mc:Fallback>
                <p:oleObj name="Equation" r:id="rId4" imgW="18415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53765" y="4126837"/>
                        <a:ext cx="3392488" cy="841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3537016"/>
              </p:ext>
            </p:extLst>
          </p:nvPr>
        </p:nvGraphicFramePr>
        <p:xfrm>
          <a:off x="914583" y="3976389"/>
          <a:ext cx="2530888" cy="749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3" name="Equation" r:id="rId6" imgW="1371600" imgH="406400" progId="Equation.3">
                  <p:embed/>
                </p:oleObj>
              </mc:Choice>
              <mc:Fallback>
                <p:oleObj name="Equation" r:id="rId6" imgW="13716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14583" y="3976389"/>
                        <a:ext cx="2530888" cy="749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Some more results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3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</a:t>
            </a:r>
            <a:r>
              <a:rPr lang="en-US" dirty="0" err="1" smtClean="0"/>
              <a:t>Z+jets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44" y="3249960"/>
            <a:ext cx="3093015" cy="294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9463" y="2109569"/>
            <a:ext cx="2947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of non-</a:t>
            </a:r>
            <a:r>
              <a:rPr lang="en-US" dirty="0" err="1" smtClean="0"/>
              <a:t>perturbative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corrections and uncertainties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3189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Electroweak </a:t>
            </a:r>
            <a:r>
              <a:rPr lang="en-US" dirty="0">
                <a:solidFill>
                  <a:srgbClr val="103154"/>
                </a:solidFill>
              </a:rPr>
              <a:t>c</a:t>
            </a:r>
            <a:r>
              <a:rPr lang="en-US" dirty="0" smtClean="0">
                <a:solidFill>
                  <a:srgbClr val="103154"/>
                </a:solidFill>
              </a:rPr>
              <a:t>ross sections summary</a:t>
            </a:r>
            <a:endParaRPr lang="en-US" dirty="0">
              <a:solidFill>
                <a:srgbClr val="103154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009" r="-6009"/>
          <a:stretch>
            <a:fillRect/>
          </a:stretch>
        </p:blipFill>
        <p:spPr>
          <a:xfrm>
            <a:off x="447524" y="1536206"/>
            <a:ext cx="8224761" cy="4699143"/>
          </a:xfrm>
        </p:spPr>
      </p:pic>
    </p:spTree>
    <p:extLst>
      <p:ext uri="{BB962C8B-B14F-4D97-AF65-F5344CB8AC3E}">
        <p14:creationId xmlns:p14="http://schemas.microsoft.com/office/powerpoint/2010/main" val="3037357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399" y="199073"/>
            <a:ext cx="8065520" cy="75645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103154"/>
                </a:solidFill>
              </a:rPr>
              <a:t>The strong interaction at the LHC (IV)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621" y="1320001"/>
            <a:ext cx="8224761" cy="5340474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>
                <a:solidFill>
                  <a:srgbClr val="103154"/>
                </a:solidFill>
              </a:rPr>
              <a:t>Perturbative</a:t>
            </a:r>
            <a:r>
              <a:rPr lang="en-US" dirty="0" smtClean="0">
                <a:solidFill>
                  <a:srgbClr val="103154"/>
                </a:solidFill>
              </a:rPr>
              <a:t> QCD is also playing a role in relatively soft physics: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Evolution of PDF from ≈on-shell </a:t>
            </a:r>
            <a:r>
              <a:rPr lang="en-US" dirty="0" err="1" smtClean="0">
                <a:solidFill>
                  <a:srgbClr val="0000FF"/>
                </a:solidFill>
              </a:rPr>
              <a:t>partons</a:t>
            </a:r>
            <a:r>
              <a:rPr lang="en-US" dirty="0" smtClean="0">
                <a:solidFill>
                  <a:srgbClr val="0000FF"/>
                </a:solidFill>
              </a:rPr>
              <a:t> to high-Q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hard process </a:t>
            </a:r>
          </a:p>
          <a:p>
            <a:pPr marL="349250" lvl="1" indent="0">
              <a:buNone/>
            </a:pPr>
            <a:r>
              <a:rPr lang="en-US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  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DGLAP equations</a:t>
            </a:r>
          </a:p>
          <a:p>
            <a:pPr lvl="1">
              <a:spcBef>
                <a:spcPts val="1200"/>
              </a:spcBef>
            </a:pP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Resummation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of soft and collinear radiation to (Next) Leading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L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ogs </a:t>
            </a:r>
          </a:p>
          <a:p>
            <a:pPr marL="34925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   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Parton shower (PS) interfaced to hard scattering in generators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103154"/>
                </a:solidFill>
              </a:rPr>
              <a:t>Different </a:t>
            </a:r>
            <a:r>
              <a:rPr lang="en-US" dirty="0">
                <a:solidFill>
                  <a:srgbClr val="103154"/>
                </a:solidFill>
              </a:rPr>
              <a:t>level of predictions to be tested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rgbClr val="0000FF"/>
                </a:solidFill>
              </a:rPr>
              <a:t>LO matrix element + </a:t>
            </a:r>
            <a:r>
              <a:rPr lang="en-US" dirty="0" smtClean="0">
                <a:solidFill>
                  <a:srgbClr val="0000FF"/>
                </a:solidFill>
              </a:rPr>
              <a:t>PS+ </a:t>
            </a:r>
            <a:r>
              <a:rPr lang="en-US" dirty="0" err="1">
                <a:solidFill>
                  <a:srgbClr val="0000FF"/>
                </a:solidFill>
              </a:rPr>
              <a:t>hadronization</a:t>
            </a:r>
            <a:endParaRPr lang="en-US" dirty="0">
              <a:solidFill>
                <a:srgbClr val="0000FF"/>
              </a:solidFill>
            </a:endParaRP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rgbClr val="0000FF"/>
                </a:solidFill>
              </a:rPr>
              <a:t>Multiple </a:t>
            </a:r>
            <a:r>
              <a:rPr lang="en-US" dirty="0" err="1" smtClean="0">
                <a:solidFill>
                  <a:srgbClr val="0000FF"/>
                </a:solidFill>
              </a:rPr>
              <a:t>parton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matrix element </a:t>
            </a:r>
            <a:r>
              <a:rPr lang="en-US" dirty="0" smtClean="0">
                <a:solidFill>
                  <a:srgbClr val="0000FF"/>
                </a:solidFill>
              </a:rPr>
              <a:t>matched to PS</a:t>
            </a:r>
            <a:endParaRPr lang="en-US" dirty="0">
              <a:solidFill>
                <a:srgbClr val="0000FF"/>
              </a:solidFill>
            </a:endParaRPr>
          </a:p>
          <a:p>
            <a:pPr lvl="2"/>
            <a:r>
              <a:rPr lang="en-US" dirty="0">
                <a:solidFill>
                  <a:srgbClr val="660066"/>
                </a:solidFill>
              </a:rPr>
              <a:t>Model QCD radiation over a wide range of scales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Various </a:t>
            </a:r>
            <a:r>
              <a:rPr lang="en-US" dirty="0">
                <a:solidFill>
                  <a:srgbClr val="660066"/>
                </a:solidFill>
              </a:rPr>
              <a:t>matching scheme (e.g.: MLM, CKKW</a:t>
            </a:r>
            <a:r>
              <a:rPr lang="en-US" dirty="0" smtClean="0">
                <a:solidFill>
                  <a:srgbClr val="660066"/>
                </a:solidFill>
              </a:rPr>
              <a:t>)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rgbClr val="0000FF"/>
                </a:solidFill>
              </a:rPr>
              <a:t>Full </a:t>
            </a:r>
            <a:r>
              <a:rPr lang="en-US" dirty="0">
                <a:solidFill>
                  <a:srgbClr val="0000FF"/>
                </a:solidFill>
              </a:rPr>
              <a:t>fixed order NLO calculation</a:t>
            </a:r>
          </a:p>
          <a:p>
            <a:pPr lvl="2"/>
            <a:r>
              <a:rPr lang="en-US" dirty="0">
                <a:solidFill>
                  <a:srgbClr val="660066"/>
                </a:solidFill>
              </a:rPr>
              <a:t>Method based on Feynman </a:t>
            </a:r>
            <a:r>
              <a:rPr lang="en-US" dirty="0" err="1">
                <a:solidFill>
                  <a:srgbClr val="660066"/>
                </a:solidFill>
              </a:rPr>
              <a:t>diagram+known</a:t>
            </a:r>
            <a:r>
              <a:rPr lang="en-US" dirty="0">
                <a:solidFill>
                  <a:srgbClr val="660066"/>
                </a:solidFill>
              </a:rPr>
              <a:t> integrals</a:t>
            </a:r>
          </a:p>
          <a:p>
            <a:pPr lvl="2"/>
            <a:r>
              <a:rPr lang="en-US" dirty="0">
                <a:solidFill>
                  <a:srgbClr val="660066"/>
                </a:solidFill>
              </a:rPr>
              <a:t>Method based on </a:t>
            </a:r>
            <a:r>
              <a:rPr lang="en-US" dirty="0" err="1">
                <a:solidFill>
                  <a:srgbClr val="660066"/>
                </a:solidFill>
              </a:rPr>
              <a:t>unitarity</a:t>
            </a:r>
            <a:r>
              <a:rPr lang="en-US" dirty="0">
                <a:solidFill>
                  <a:srgbClr val="660066"/>
                </a:solidFill>
              </a:rPr>
              <a:t> and on-shell recursion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rgbClr val="0000FF"/>
                </a:solidFill>
              </a:rPr>
              <a:t>Full fixed order NLO + </a:t>
            </a:r>
            <a:r>
              <a:rPr lang="en-US" dirty="0" smtClean="0">
                <a:solidFill>
                  <a:srgbClr val="0000FF"/>
                </a:solidFill>
              </a:rPr>
              <a:t>PS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522" y="3180806"/>
            <a:ext cx="3041333" cy="222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1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Other new physics interpretations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9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LED: Model assumptions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652" y="1246525"/>
            <a:ext cx="6397566" cy="561307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103154"/>
                </a:solidFill>
              </a:rPr>
              <a:t>Limits assume extra dimensions are flat and </a:t>
            </a:r>
            <a:r>
              <a:rPr lang="en-US" dirty="0" err="1" smtClean="0">
                <a:solidFill>
                  <a:srgbClr val="103154"/>
                </a:solidFill>
              </a:rPr>
              <a:t>compactified</a:t>
            </a:r>
            <a:r>
              <a:rPr lang="en-US" dirty="0" smtClean="0">
                <a:solidFill>
                  <a:srgbClr val="103154"/>
                </a:solidFill>
              </a:rPr>
              <a:t> on n-dimensional torus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SM fields attached to a 3-brane</a:t>
            </a:r>
          </a:p>
          <a:p>
            <a:pPr lvl="2"/>
            <a:r>
              <a:rPr lang="en-US" dirty="0" err="1" smtClean="0">
                <a:solidFill>
                  <a:srgbClr val="008000"/>
                </a:solidFill>
              </a:rPr>
              <a:t>Brane</a:t>
            </a:r>
            <a:r>
              <a:rPr lang="en-US" dirty="0" smtClean="0">
                <a:solidFill>
                  <a:srgbClr val="008000"/>
                </a:solidFill>
              </a:rPr>
              <a:t> deformation ignored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Continuous KK-spectrum is assumed, even for n=6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Universal couplings of each modes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Assumed the spectrum stops at M</a:t>
            </a:r>
            <a:r>
              <a:rPr lang="en-US" baseline="-25000" dirty="0" smtClean="0">
                <a:solidFill>
                  <a:srgbClr val="008000"/>
                </a:solidFill>
              </a:rPr>
              <a:t>D</a:t>
            </a:r>
          </a:p>
          <a:p>
            <a:pPr>
              <a:spcBef>
                <a:spcPts val="1800"/>
              </a:spcBef>
            </a:pPr>
            <a:r>
              <a:rPr lang="en-US" dirty="0" smtClean="0">
                <a:solidFill>
                  <a:srgbClr val="103154"/>
                </a:solidFill>
              </a:rPr>
              <a:t>Fundamental to effective scale relationship:</a:t>
            </a:r>
            <a:endParaRPr lang="en-US" dirty="0">
              <a:solidFill>
                <a:srgbClr val="103154"/>
              </a:solidFill>
            </a:endParaRPr>
          </a:p>
          <a:p>
            <a:pPr>
              <a:spcBef>
                <a:spcPts val="6600"/>
              </a:spcBef>
            </a:pPr>
            <a:r>
              <a:rPr lang="en-US" dirty="0" smtClean="0">
                <a:solidFill>
                  <a:srgbClr val="103154"/>
                </a:solidFill>
              </a:rPr>
              <a:t>Prediction from minimal graviton emission model of GRW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Valid: E&lt;&lt;M</a:t>
            </a:r>
            <a:r>
              <a:rPr lang="en-US" baseline="-25000" dirty="0" smtClean="0">
                <a:solidFill>
                  <a:srgbClr val="0000FF"/>
                </a:solidFill>
              </a:rPr>
              <a:t>D</a:t>
            </a:r>
            <a:r>
              <a:rPr lang="en-US" dirty="0">
                <a:solidFill>
                  <a:srgbClr val="0000FF"/>
                </a:solidFill>
              </a:rPr>
              <a:t>;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ert. exp. break: E &gt; 7 M</a:t>
            </a:r>
            <a:r>
              <a:rPr lang="en-US" baseline="-25000" dirty="0" smtClean="0">
                <a:solidFill>
                  <a:srgbClr val="0000FF"/>
                </a:solidFill>
              </a:rPr>
              <a:t>D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408" y="1246525"/>
            <a:ext cx="1911504" cy="1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bran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16" y="2834698"/>
            <a:ext cx="1887795" cy="171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97" y="5001725"/>
            <a:ext cx="2174503" cy="144966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  <a:extLst/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679512"/>
              </p:ext>
            </p:extLst>
          </p:nvPr>
        </p:nvGraphicFramePr>
        <p:xfrm>
          <a:off x="1725812" y="4548057"/>
          <a:ext cx="1954422" cy="426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0" name="Equation" r:id="rId6" imgW="1104900" imgH="241300" progId="Equation.3">
                  <p:embed/>
                </p:oleObj>
              </mc:Choice>
              <mc:Fallback>
                <p:oleObj name="Equation" r:id="rId6" imgW="1104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5812" y="4548057"/>
                        <a:ext cx="1954422" cy="42682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719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LED: Experimental signatures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770" y="1390874"/>
            <a:ext cx="5229989" cy="516429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103154"/>
                </a:solidFill>
              </a:rPr>
              <a:t>Direct graviton production in association with </a:t>
            </a:r>
            <a:r>
              <a:rPr lang="en-US" dirty="0" err="1" smtClean="0">
                <a:solidFill>
                  <a:srgbClr val="103154"/>
                </a:solidFill>
              </a:rPr>
              <a:t>partons</a:t>
            </a:r>
            <a:r>
              <a:rPr lang="en-US" dirty="0" smtClean="0">
                <a:solidFill>
                  <a:srgbClr val="103154"/>
                </a:solidFill>
              </a:rPr>
              <a:t> or photons</a:t>
            </a:r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103154"/>
                </a:solidFill>
              </a:rPr>
              <a:t>Graviton interaction with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103154"/>
                </a:solidFill>
              </a:rPr>
              <a:t>      detector suppressed by M</a:t>
            </a:r>
            <a:r>
              <a:rPr lang="en-US" baseline="-25000" dirty="0" smtClean="0">
                <a:solidFill>
                  <a:srgbClr val="103154"/>
                </a:solidFill>
              </a:rPr>
              <a:t>Pl</a:t>
            </a:r>
            <a:r>
              <a:rPr lang="en-US" baseline="30000" dirty="0" smtClean="0">
                <a:solidFill>
                  <a:srgbClr val="103154"/>
                </a:solidFill>
              </a:rPr>
              <a:t>-2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 </a:t>
            </a:r>
            <a:r>
              <a:rPr lang="en-US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Missing transverse energy</a:t>
            </a:r>
          </a:p>
          <a:p>
            <a:r>
              <a:rPr lang="en-US" dirty="0" smtClean="0">
                <a:solidFill>
                  <a:srgbClr val="103154"/>
                </a:solidFill>
              </a:rPr>
              <a:t>Signature at the LHC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Monojet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More jets due to QCD radiation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Monophoton</a:t>
            </a:r>
            <a:endParaRPr lang="en-US" dirty="0" smtClean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9915" y="2122488"/>
            <a:ext cx="3692134" cy="217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1773" y="4268172"/>
            <a:ext cx="2020937" cy="212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6222662"/>
              </p:ext>
            </p:extLst>
          </p:nvPr>
        </p:nvGraphicFramePr>
        <p:xfrm>
          <a:off x="672580" y="2514600"/>
          <a:ext cx="3916362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4" name="Equation" r:id="rId5" imgW="2032000" imgH="203200" progId="Equation.3">
                  <p:embed/>
                </p:oleObj>
              </mc:Choice>
              <mc:Fallback>
                <p:oleObj name="Equation" r:id="rId5" imgW="2032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2580" y="2514600"/>
                        <a:ext cx="3916362" cy="3921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99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128" y="78684"/>
            <a:ext cx="7691719" cy="81328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103154"/>
                </a:solidFill>
              </a:rPr>
              <a:t>LED: Limits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175" y="1191698"/>
            <a:ext cx="9060913" cy="3011167"/>
          </a:xfrm>
        </p:spPr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Typical efficiency for jets and Met selection: ~83% 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0000FF"/>
                </a:solidFill>
              </a:rPr>
              <a:t>Similar for </a:t>
            </a:r>
            <a:r>
              <a:rPr lang="en-US" dirty="0" err="1" smtClean="0">
                <a:solidFill>
                  <a:srgbClr val="0000FF"/>
                </a:solidFill>
              </a:rPr>
              <a:t>Zvv</a:t>
            </a:r>
            <a:r>
              <a:rPr lang="en-US" dirty="0" smtClean="0">
                <a:solidFill>
                  <a:srgbClr val="0000FF"/>
                </a:solidFill>
              </a:rPr>
              <a:t>, and ADD and general dark matter model </a:t>
            </a:r>
          </a:p>
          <a:p>
            <a:pPr>
              <a:spcBef>
                <a:spcPts val="1800"/>
              </a:spcBef>
            </a:pPr>
            <a:r>
              <a:rPr lang="en-US" dirty="0" smtClean="0">
                <a:solidFill>
                  <a:srgbClr val="103154"/>
                </a:solidFill>
              </a:rPr>
              <a:t>Set 95% C.L. limits on M</a:t>
            </a:r>
            <a:r>
              <a:rPr lang="en-US" baseline="-25000" dirty="0" smtClean="0">
                <a:solidFill>
                  <a:srgbClr val="103154"/>
                </a:solidFill>
              </a:rPr>
              <a:t>D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0000FF"/>
                </a:solidFill>
              </a:rPr>
              <a:t>Truncation: quantify UV effects not modeled by </a:t>
            </a:r>
            <a:r>
              <a:rPr lang="en-US" dirty="0" err="1" smtClean="0">
                <a:solidFill>
                  <a:srgbClr val="0000FF"/>
                </a:solidFill>
                <a:latin typeface="Apple Chancery"/>
                <a:cs typeface="Apple Chancery"/>
              </a:rPr>
              <a:t>L</a:t>
            </a:r>
            <a:r>
              <a:rPr lang="en-US" baseline="-25000" dirty="0" err="1" smtClean="0">
                <a:solidFill>
                  <a:srgbClr val="0000FF"/>
                </a:solidFill>
              </a:rPr>
              <a:t>eff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pPr lvl="2">
              <a:spcBef>
                <a:spcPts val="600"/>
              </a:spcBef>
            </a:pP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Ds/s </a:t>
            </a:r>
            <a:r>
              <a:rPr lang="en-US" dirty="0" smtClean="0">
                <a:solidFill>
                  <a:srgbClr val="008000"/>
                </a:solidFill>
              </a:rPr>
              <a:t>= 0% (n=2), 6% (n=3), 20% (n=4), 45% (n=5), 60% (n=6)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103154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103154"/>
                </a:solidFill>
              </a:rPr>
              <a:t> model does not make non-ambiguous predictions with SR4</a:t>
            </a:r>
          </a:p>
          <a:p>
            <a:pPr lvl="2">
              <a:spcBef>
                <a:spcPts val="600"/>
              </a:spcBef>
            </a:pPr>
            <a:r>
              <a:rPr lang="en-US" dirty="0">
                <a:solidFill>
                  <a:srgbClr val="008000"/>
                </a:solidFill>
              </a:rPr>
              <a:t>Limits of </a:t>
            </a:r>
            <a:r>
              <a:rPr lang="en-US" dirty="0" smtClean="0">
                <a:solidFill>
                  <a:srgbClr val="008000"/>
                </a:solidFill>
              </a:rPr>
              <a:t>SR1 to SR3 </a:t>
            </a:r>
            <a:r>
              <a:rPr lang="en-US" dirty="0">
                <a:solidFill>
                  <a:srgbClr val="008000"/>
                </a:solidFill>
              </a:rPr>
              <a:t>are </a:t>
            </a:r>
            <a:r>
              <a:rPr lang="en-US" dirty="0" smtClean="0">
                <a:solidFill>
                  <a:srgbClr val="008000"/>
                </a:solidFill>
              </a:rPr>
              <a:t>35</a:t>
            </a:r>
            <a:r>
              <a:rPr lang="en-US" dirty="0">
                <a:solidFill>
                  <a:srgbClr val="008000"/>
                </a:solidFill>
              </a:rPr>
              <a:t>%, 15%, 5% </a:t>
            </a:r>
            <a:r>
              <a:rPr lang="en-US" dirty="0" smtClean="0">
                <a:solidFill>
                  <a:srgbClr val="008000"/>
                </a:solidFill>
              </a:rPr>
              <a:t>worse, but less UV sensitive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820" r="2303" b="2971"/>
          <a:stretch/>
        </p:blipFill>
        <p:spPr>
          <a:xfrm>
            <a:off x="510324" y="4006326"/>
            <a:ext cx="3685064" cy="2579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005" y="3991103"/>
            <a:ext cx="3831337" cy="259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9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154"/>
                </a:solidFill>
              </a:rPr>
              <a:t>Generators used and tested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628" y="5898360"/>
            <a:ext cx="7545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03154"/>
                </a:solidFill>
              </a:rPr>
              <a:t>* For comparison to data, correction for </a:t>
            </a:r>
            <a:r>
              <a:rPr lang="en-US" sz="2000" dirty="0" err="1" smtClean="0">
                <a:solidFill>
                  <a:srgbClr val="103154"/>
                </a:solidFill>
              </a:rPr>
              <a:t>hadronization</a:t>
            </a:r>
            <a:r>
              <a:rPr lang="en-US" sz="2000" dirty="0" smtClean="0">
                <a:solidFill>
                  <a:srgbClr val="103154"/>
                </a:solidFill>
              </a:rPr>
              <a:t> and underlying</a:t>
            </a:r>
          </a:p>
          <a:p>
            <a:pPr algn="ctr"/>
            <a:r>
              <a:rPr lang="en-US" sz="2000" dirty="0">
                <a:solidFill>
                  <a:srgbClr val="103154"/>
                </a:solidFill>
              </a:rPr>
              <a:t>events applied to </a:t>
            </a:r>
            <a:r>
              <a:rPr lang="en-US" sz="2000" dirty="0" err="1" smtClean="0">
                <a:solidFill>
                  <a:srgbClr val="103154"/>
                </a:solidFill>
              </a:rPr>
              <a:t>parton</a:t>
            </a:r>
            <a:r>
              <a:rPr lang="en-US" sz="2000" dirty="0" smtClean="0">
                <a:solidFill>
                  <a:srgbClr val="103154"/>
                </a:solidFill>
              </a:rPr>
              <a:t>-level MC using ratio of </a:t>
            </a:r>
            <a:r>
              <a:rPr lang="en-US" sz="2000" dirty="0" err="1" smtClean="0">
                <a:solidFill>
                  <a:srgbClr val="103154"/>
                </a:solidFill>
              </a:rPr>
              <a:t>Pythia</a:t>
            </a:r>
            <a:r>
              <a:rPr lang="en-US" sz="2000" dirty="0" smtClean="0">
                <a:solidFill>
                  <a:srgbClr val="103154"/>
                </a:solidFill>
              </a:rPr>
              <a:t> events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758606"/>
              </p:ext>
            </p:extLst>
          </p:nvPr>
        </p:nvGraphicFramePr>
        <p:xfrm>
          <a:off x="379592" y="1706111"/>
          <a:ext cx="8394607" cy="4127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5133"/>
                <a:gridCol w="3583148"/>
                <a:gridCol w="2726326"/>
              </a:tblGrid>
              <a:tr h="338899">
                <a:tc>
                  <a:txBody>
                    <a:bodyPr/>
                    <a:lstStyle/>
                    <a:p>
                      <a:r>
                        <a:rPr lang="en-US" dirty="0" smtClean="0"/>
                        <a:t>Generator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Interfaces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Comments</a:t>
                      </a:r>
                      <a:endParaRPr lang="en-US" dirty="0"/>
                    </a:p>
                  </a:txBody>
                  <a:tcPr/>
                </a:tc>
              </a:tr>
              <a:tr h="62436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ALPGEN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HERWIG+</a:t>
                      </a:r>
                      <a:r>
                        <a:rPr lang="en-US" sz="1600" baseline="0" dirty="0" smtClean="0"/>
                        <a:t> JIMMY, PHOTOS, CTEQ6L1, AUET2 tune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mP</a:t>
                      </a:r>
                      <a:r>
                        <a:rPr lang="en-US" sz="1600" dirty="0" smtClean="0"/>
                        <a:t>- ME up to 5 </a:t>
                      </a:r>
                      <a:r>
                        <a:rPr lang="en-US" sz="1600" dirty="0" err="1" smtClean="0"/>
                        <a:t>parton</a:t>
                      </a:r>
                      <a:r>
                        <a:rPr lang="en-US" sz="1600" dirty="0" smtClean="0"/>
                        <a:t>, MLM matching</a:t>
                      </a:r>
                      <a:endParaRPr lang="en-US" sz="1600" dirty="0"/>
                    </a:p>
                  </a:txBody>
                  <a:tcPr/>
                </a:tc>
              </a:tr>
              <a:tr h="53659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SHERPA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CTEQ6L1, Default UE tune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mP</a:t>
                      </a:r>
                      <a:r>
                        <a:rPr lang="en-US" sz="1600" dirty="0" smtClean="0"/>
                        <a:t>-ME up to 5 </a:t>
                      </a:r>
                      <a:r>
                        <a:rPr lang="en-US" sz="1600" dirty="0" err="1" smtClean="0"/>
                        <a:t>parton</a:t>
                      </a:r>
                      <a:r>
                        <a:rPr lang="en-US" sz="1600" dirty="0" smtClean="0"/>
                        <a:t>, CKKW matching;</a:t>
                      </a:r>
                      <a:r>
                        <a:rPr lang="en-US" sz="1600" baseline="0" dirty="0" smtClean="0"/>
                        <a:t> also NLO</a:t>
                      </a:r>
                      <a:endParaRPr lang="en-US" sz="1600" dirty="0"/>
                    </a:p>
                  </a:txBody>
                  <a:tcPr/>
                </a:tc>
              </a:tr>
              <a:tr h="43705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PYTHIA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PHOTOS, MRST 2007 LO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 </a:t>
                      </a:r>
                      <a:r>
                        <a:rPr lang="en-US" sz="1600" dirty="0" err="1" smtClean="0"/>
                        <a:t>ME+PS+Hadronization</a:t>
                      </a:r>
                      <a:endParaRPr lang="en-US" sz="1600" dirty="0"/>
                    </a:p>
                  </a:txBody>
                  <a:tcPr/>
                </a:tc>
              </a:tr>
              <a:tr h="53659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MCFM*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CTEQ6.6/CTEQ6L1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NLO up to</a:t>
                      </a:r>
                      <a:r>
                        <a:rPr lang="en-US" sz="1600" baseline="0" dirty="0" smtClean="0"/>
                        <a:t> 2-jets (Feynman graph)</a:t>
                      </a:r>
                      <a:endParaRPr lang="en-US" sz="1600" dirty="0"/>
                    </a:p>
                  </a:txBody>
                  <a:tcPr/>
                </a:tc>
              </a:tr>
              <a:tr h="53659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BLACKHAT*+SHERPA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CTEQ6.6M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NLO up to 5-jets (</a:t>
                      </a:r>
                      <a:r>
                        <a:rPr lang="en-US" sz="1600" dirty="0" err="1" smtClean="0"/>
                        <a:t>unitarity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</a:tr>
              <a:tr h="31065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POWHEG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PYTHIA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NLO+PS (1-jet)</a:t>
                      </a:r>
                      <a:endParaRPr lang="en-US" sz="1600" dirty="0"/>
                    </a:p>
                  </a:txBody>
                  <a:tcPr/>
                </a:tc>
              </a:tr>
              <a:tr h="31065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MC@NLO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HERWIG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NLO+PS</a:t>
                      </a:r>
                      <a:endParaRPr lang="en-US" sz="1600" dirty="0"/>
                    </a:p>
                  </a:txBody>
                  <a:tcPr/>
                </a:tc>
              </a:tr>
              <a:tr h="31065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FEWZ*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NNLO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51663" y="1306860"/>
            <a:ext cx="2522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Non exhaustive list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524" y="199073"/>
            <a:ext cx="8357657" cy="75645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103154"/>
                </a:solidFill>
              </a:rPr>
              <a:t>Need for precision (I)</a:t>
            </a:r>
            <a:endParaRPr lang="en-US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689" y="1257904"/>
            <a:ext cx="8725555" cy="4699143"/>
          </a:xfrm>
        </p:spPr>
        <p:txBody>
          <a:bodyPr/>
          <a:lstStyle/>
          <a:p>
            <a:r>
              <a:rPr lang="en-US" dirty="0">
                <a:solidFill>
                  <a:srgbClr val="103154"/>
                </a:solidFill>
              </a:rPr>
              <a:t>QCD </a:t>
            </a:r>
            <a:r>
              <a:rPr lang="en-US" dirty="0" smtClean="0">
                <a:solidFill>
                  <a:srgbClr val="103154"/>
                </a:solidFill>
              </a:rPr>
              <a:t>predictions involve assumptions, approximations, and limitations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F</a:t>
            </a:r>
            <a:r>
              <a:rPr lang="en-US" dirty="0" smtClean="0">
                <a:solidFill>
                  <a:srgbClr val="0000FF"/>
                </a:solidFill>
              </a:rPr>
              <a:t>ixed order in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baseline="-25000" dirty="0" smtClean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, soft and collinear approximation in </a:t>
            </a:r>
            <a:r>
              <a:rPr lang="en-US" dirty="0" err="1" smtClean="0">
                <a:solidFill>
                  <a:srgbClr val="0000FF"/>
                </a:solidFill>
              </a:rPr>
              <a:t>parton</a:t>
            </a:r>
            <a:r>
              <a:rPr lang="en-US" dirty="0" smtClean="0">
                <a:solidFill>
                  <a:srgbClr val="0000FF"/>
                </a:solidFill>
              </a:rPr>
              <a:t> emission, phenomenological model for non-</a:t>
            </a:r>
            <a:r>
              <a:rPr lang="en-US" dirty="0" err="1" smtClean="0">
                <a:solidFill>
                  <a:srgbClr val="0000FF"/>
                </a:solidFill>
              </a:rPr>
              <a:t>perturbative</a:t>
            </a:r>
            <a:r>
              <a:rPr lang="en-US" dirty="0" smtClean="0">
                <a:solidFill>
                  <a:srgbClr val="0000FF"/>
                </a:solidFill>
              </a:rPr>
              <a:t> effects, dependence on various arbitrary scales (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err="1" smtClean="0">
                <a:solidFill>
                  <a:srgbClr val="0000FF"/>
                </a:solidFill>
                <a:cs typeface="Symbol" charset="2"/>
              </a:rPr>
              <a:t>R</a:t>
            </a:r>
            <a:r>
              <a:rPr lang="en-US" dirty="0" smtClean="0">
                <a:solidFill>
                  <a:srgbClr val="0000FF"/>
                </a:solidFill>
              </a:rPr>
              <a:t>/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smtClean="0">
                <a:solidFill>
                  <a:srgbClr val="0000FF"/>
                </a:solidFill>
              </a:rPr>
              <a:t>F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baseline="-25000" dirty="0" smtClean="0">
                <a:solidFill>
                  <a:srgbClr val="0000FF"/>
                </a:solidFill>
              </a:rPr>
              <a:t>QCD</a:t>
            </a:r>
            <a:r>
              <a:rPr lang="en-US" dirty="0" smtClean="0">
                <a:solidFill>
                  <a:srgbClr val="0000FF"/>
                </a:solidFill>
              </a:rPr>
              <a:t>), etc. 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 Source of systematics uncertainties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From theory on experimental results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653" y="2618058"/>
            <a:ext cx="3498638" cy="3622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89" y="3660927"/>
            <a:ext cx="5041900" cy="242570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30753" y="2997951"/>
            <a:ext cx="175835" cy="1624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7524" y="6040609"/>
            <a:ext cx="4936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66"/>
                </a:solidFill>
              </a:rPr>
              <a:t>E.g.: Search for 3</a:t>
            </a:r>
            <a:r>
              <a:rPr lang="en-US" sz="2000" b="1" baseline="30000" dirty="0" smtClean="0">
                <a:solidFill>
                  <a:srgbClr val="660066"/>
                </a:solidFill>
              </a:rPr>
              <a:t>rd</a:t>
            </a:r>
            <a:r>
              <a:rPr lang="en-US" sz="2000" b="1" dirty="0" smtClean="0">
                <a:solidFill>
                  <a:srgbClr val="660066"/>
                </a:solidFill>
              </a:rPr>
              <a:t> Generation </a:t>
            </a:r>
            <a:r>
              <a:rPr lang="en-US" sz="2000" b="1" dirty="0" err="1" smtClean="0">
                <a:solidFill>
                  <a:srgbClr val="660066"/>
                </a:solidFill>
              </a:rPr>
              <a:t>Leptoquarks</a:t>
            </a:r>
            <a:endParaRPr lang="en-US" sz="2000" b="1" dirty="0">
              <a:solidFill>
                <a:srgbClr val="6600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30407" y="6170880"/>
            <a:ext cx="2774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66"/>
                </a:solidFill>
              </a:rPr>
              <a:t>E.g.: </a:t>
            </a:r>
            <a:r>
              <a:rPr lang="en-US" sz="2000" b="1" dirty="0" err="1" smtClean="0">
                <a:solidFill>
                  <a:srgbClr val="660066"/>
                </a:solidFill>
              </a:rPr>
              <a:t>ttbar</a:t>
            </a:r>
            <a:r>
              <a:rPr lang="en-US" sz="2000" b="1" dirty="0" smtClean="0">
                <a:solidFill>
                  <a:srgbClr val="660066"/>
                </a:solidFill>
              </a:rPr>
              <a:t> cross section </a:t>
            </a:r>
            <a:endParaRPr lang="en-US" sz="2000" b="1" dirty="0">
              <a:solidFill>
                <a:srgbClr val="660066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385576" y="4014352"/>
            <a:ext cx="620183" cy="324901"/>
          </a:xfrm>
          <a:prstGeom prst="ellipse">
            <a:avLst/>
          </a:prstGeom>
          <a:solidFill>
            <a:schemeClr val="accent1">
              <a:shade val="80000"/>
              <a:lumMod val="90000"/>
              <a:alpha val="2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396238" y="4299971"/>
            <a:ext cx="728284" cy="162450"/>
          </a:xfrm>
          <a:prstGeom prst="ellipse">
            <a:avLst/>
          </a:prstGeom>
          <a:solidFill>
            <a:schemeClr val="accent5">
              <a:lumMod val="40000"/>
              <a:lumOff val="60000"/>
              <a:alpha val="28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83674" y="4740604"/>
            <a:ext cx="3487617" cy="782716"/>
          </a:xfrm>
          <a:prstGeom prst="rect">
            <a:avLst/>
          </a:prstGeom>
          <a:solidFill>
            <a:schemeClr val="accent1">
              <a:shade val="80000"/>
              <a:lumMod val="90000"/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68290" y="2732803"/>
            <a:ext cx="2615470" cy="19389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50 % of the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systematic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uncertainty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80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xel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Pixel.thmx</Template>
  <TotalTime>12005</TotalTime>
  <Words>4592</Words>
  <Application>Microsoft Office PowerPoint</Application>
  <PresentationFormat>On-screen Show (4:3)</PresentationFormat>
  <Paragraphs>752</Paragraphs>
  <Slides>73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5" baseType="lpstr">
      <vt:lpstr>Pixel</vt:lpstr>
      <vt:lpstr>Equation</vt:lpstr>
      <vt:lpstr>Understanding the Strong Interaction at the LHC: a Key for Finding New Physics</vt:lpstr>
      <vt:lpstr>Outline</vt:lpstr>
      <vt:lpstr>Studying the strong interaction at the LHC</vt:lpstr>
      <vt:lpstr>The strong interaction at the LHC (I)</vt:lpstr>
      <vt:lpstr>The strong interaction at the LHC (II)</vt:lpstr>
      <vt:lpstr>The strong interaction at the LHC (III)</vt:lpstr>
      <vt:lpstr>The strong interaction at the LHC (IV)</vt:lpstr>
      <vt:lpstr>Generators used and tested</vt:lpstr>
      <vt:lpstr>Need for precision (I)</vt:lpstr>
      <vt:lpstr>Need for precision (II)</vt:lpstr>
      <vt:lpstr>Need for precision (III)</vt:lpstr>
      <vt:lpstr>Need for precision (IV)</vt:lpstr>
      <vt:lpstr>Studying QCD at the LHC (I)</vt:lpstr>
      <vt:lpstr>Studying QCD at the LHC (II)</vt:lpstr>
      <vt:lpstr>W/Z+Heavy flavor at the LHC</vt:lpstr>
      <vt:lpstr>Results: Various QCD studies in W/Z events at ATLAS </vt:lpstr>
      <vt:lpstr>PDF: W/Z inclusive (I)</vt:lpstr>
      <vt:lpstr>PDF: W/Z inclusive (II)</vt:lpstr>
      <vt:lpstr>PDF: W charge asymmetry</vt:lpstr>
      <vt:lpstr>Impact on the PDF</vt:lpstr>
      <vt:lpstr>QCD bremsstrahlung:          Vector Boson PT  </vt:lpstr>
      <vt:lpstr>QCD bremsstrahlung:           Vector Boson f*  </vt:lpstr>
      <vt:lpstr>Hard radiation: W+jets</vt:lpstr>
      <vt:lpstr>Hard radiation: Z+jets (I)</vt:lpstr>
      <vt:lpstr>Hard radiation: Z+jets   (II)</vt:lpstr>
      <vt:lpstr>Hard radiation: scaling patterns in Z+jets</vt:lpstr>
      <vt:lpstr>Systematic uncertainties (I)</vt:lpstr>
      <vt:lpstr>Systematic uncertainties (II)</vt:lpstr>
      <vt:lpstr>Hard Radiation: Rjets</vt:lpstr>
      <vt:lpstr>Heavy flavor: Z+b-jets</vt:lpstr>
      <vt:lpstr>Heavy Flavor: W+b-jets</vt:lpstr>
      <vt:lpstr>A look at New Physics</vt:lpstr>
      <vt:lpstr>A Problematic situation…</vt:lpstr>
      <vt:lpstr>… and a solution</vt:lpstr>
      <vt:lpstr>New Physics in monojet events</vt:lpstr>
      <vt:lpstr>Contribution from Standard Model</vt:lpstr>
      <vt:lpstr>Data-driven background estimate 101</vt:lpstr>
      <vt:lpstr>Electroweak background estimate (I)</vt:lpstr>
      <vt:lpstr>Electroweak background estimate (II)</vt:lpstr>
      <vt:lpstr>QCD multijets background estimate</vt:lpstr>
      <vt:lpstr>Various signal regions</vt:lpstr>
      <vt:lpstr>Background systematics uncertainties</vt:lpstr>
      <vt:lpstr>The Results (I)</vt:lpstr>
      <vt:lpstr>Results (II)</vt:lpstr>
      <vt:lpstr>The Results (III)</vt:lpstr>
      <vt:lpstr>Results (IV)</vt:lpstr>
      <vt:lpstr>Dark Matter models considered (I)</vt:lpstr>
      <vt:lpstr>Dark Matter models considered (II)</vt:lpstr>
      <vt:lpstr>Limits</vt:lpstr>
      <vt:lpstr>More limits</vt:lpstr>
      <vt:lpstr>Comparison to direct DM searches</vt:lpstr>
      <vt:lpstr>Comparison to indirect DM searches</vt:lpstr>
      <vt:lpstr>Conclusions</vt:lpstr>
      <vt:lpstr>Conclusion</vt:lpstr>
      <vt:lpstr>PowerPoint Presentation</vt:lpstr>
      <vt:lpstr>Back-up slides</vt:lpstr>
      <vt:lpstr>The measurement strategies</vt:lpstr>
      <vt:lpstr>The observables</vt:lpstr>
      <vt:lpstr>Well defined measurements</vt:lpstr>
      <vt:lpstr>W/Z selection efficiencies</vt:lpstr>
      <vt:lpstr>Backgrounds</vt:lpstr>
      <vt:lpstr>Data to MC comparisons</vt:lpstr>
      <vt:lpstr>Jets in the measurements</vt:lpstr>
      <vt:lpstr>Unfolding</vt:lpstr>
      <vt:lpstr>W/Z+Heavy flavor (I)</vt:lpstr>
      <vt:lpstr>W/Z+Heavy flavor (II)</vt:lpstr>
      <vt:lpstr>Some more results</vt:lpstr>
      <vt:lpstr>Other Z+jets results</vt:lpstr>
      <vt:lpstr>Electroweak cross sections summary</vt:lpstr>
      <vt:lpstr>Other new physics interpretations</vt:lpstr>
      <vt:lpstr>LED: Model assumptions</vt:lpstr>
      <vt:lpstr>LED: Experimental signatures</vt:lpstr>
      <vt:lpstr>LED: Limits</vt:lpstr>
    </vt:vector>
  </TitlesOfParts>
  <Company>Tufts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Pierre-Hugues Beauchemin</dc:creator>
  <cp:lastModifiedBy>Windows User</cp:lastModifiedBy>
  <cp:revision>292</cp:revision>
  <dcterms:created xsi:type="dcterms:W3CDTF">2012-02-13T21:29:05Z</dcterms:created>
  <dcterms:modified xsi:type="dcterms:W3CDTF">2013-05-07T11:22:11Z</dcterms:modified>
</cp:coreProperties>
</file>