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7" r:id="rId4"/>
    <p:sldId id="258" r:id="rId5"/>
    <p:sldId id="259" r:id="rId6"/>
    <p:sldId id="272" r:id="rId7"/>
    <p:sldId id="273" r:id="rId8"/>
    <p:sldId id="275" r:id="rId9"/>
    <p:sldId id="261" r:id="rId10"/>
    <p:sldId id="266" r:id="rId11"/>
    <p:sldId id="262" r:id="rId12"/>
    <p:sldId id="276" r:id="rId13"/>
  </p:sldIdLst>
  <p:sldSz cx="9144000" cy="6858000" type="screen4x3"/>
  <p:notesSz cx="6858000" cy="9723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pfs5\CEG\Fopma\root\My%20Management\MyReports\2011\Engineers2010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pfs5\CEG\Fopma\root\My%20Management\MyReports\2011\etechSRF20101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Engineers</a:t>
            </a:r>
          </a:p>
        </c:rich>
      </c:tx>
      <c:layout>
        <c:manualLayout>
          <c:xMode val="edge"/>
          <c:yMode val="edge"/>
          <c:x val="0.42131626676382417"/>
          <c:y val="2.543006681566505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Totals!$U$19:$U$29</c:f>
              <c:strCache>
                <c:ptCount val="11"/>
                <c:pt idx="0">
                  <c:v>Astrophysics </c:v>
                </c:pt>
                <c:pt idx="1">
                  <c:v>AOPP</c:v>
                </c:pt>
                <c:pt idx="2">
                  <c:v>Atomic and Laser </c:v>
                </c:pt>
                <c:pt idx="3">
                  <c:v>Condensed Matter</c:v>
                </c:pt>
                <c:pt idx="4">
                  <c:v>Particle Physics </c:v>
                </c:pt>
                <c:pt idx="5">
                  <c:v>CEG workshop</c:v>
                </c:pt>
                <c:pt idx="6">
                  <c:v>Central Physics</c:v>
                </c:pt>
                <c:pt idx="7">
                  <c:v>External </c:v>
                </c:pt>
                <c:pt idx="8">
                  <c:v>PR</c:v>
                </c:pt>
                <c:pt idx="9">
                  <c:v>General group overheads***</c:v>
                </c:pt>
                <c:pt idx="10">
                  <c:v>Personal overheads***</c:v>
                </c:pt>
              </c:strCache>
            </c:strRef>
          </c:cat>
          <c:val>
            <c:numRef>
              <c:f>Totals!$V$19:$V$29</c:f>
              <c:numCache>
                <c:formatCode>0.00</c:formatCode>
                <c:ptCount val="11"/>
                <c:pt idx="0">
                  <c:v>147.79266666666666</c:v>
                </c:pt>
                <c:pt idx="1">
                  <c:v>9.85</c:v>
                </c:pt>
                <c:pt idx="2">
                  <c:v>116.78066666666666</c:v>
                </c:pt>
                <c:pt idx="3">
                  <c:v>22.110666666666667</c:v>
                </c:pt>
                <c:pt idx="4">
                  <c:v>979.01400000000001</c:v>
                </c:pt>
                <c:pt idx="5">
                  <c:v>101.30833333333332</c:v>
                </c:pt>
                <c:pt idx="6">
                  <c:v>220.41166666666666</c:v>
                </c:pt>
                <c:pt idx="7">
                  <c:v>79.219333333333338</c:v>
                </c:pt>
                <c:pt idx="8">
                  <c:v>10.197666666666667</c:v>
                </c:pt>
                <c:pt idx="9">
                  <c:v>174.05</c:v>
                </c:pt>
                <c:pt idx="10">
                  <c:v>87.054666666666662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Technicians SRF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Totals!$N$29:$N$36</c:f>
              <c:strCache>
                <c:ptCount val="8"/>
                <c:pt idx="0">
                  <c:v>Astrophysics </c:v>
                </c:pt>
                <c:pt idx="1">
                  <c:v>AOPP</c:v>
                </c:pt>
                <c:pt idx="2">
                  <c:v>Atomic and Laser </c:v>
                </c:pt>
                <c:pt idx="3">
                  <c:v>Condensed Matter</c:v>
                </c:pt>
                <c:pt idx="4">
                  <c:v>Particle Physics </c:v>
                </c:pt>
                <c:pt idx="5">
                  <c:v>Departmental</c:v>
                </c:pt>
                <c:pt idx="6">
                  <c:v>General group overheads***</c:v>
                </c:pt>
                <c:pt idx="7">
                  <c:v>Personal overheads***</c:v>
                </c:pt>
              </c:strCache>
            </c:strRef>
          </c:cat>
          <c:val>
            <c:numRef>
              <c:f>Totals!$O$29:$O$36</c:f>
              <c:numCache>
                <c:formatCode>0.00</c:formatCode>
                <c:ptCount val="8"/>
                <c:pt idx="0">
                  <c:v>287.85582191780821</c:v>
                </c:pt>
                <c:pt idx="1">
                  <c:v>30.216780821917808</c:v>
                </c:pt>
                <c:pt idx="2">
                  <c:v>4.25</c:v>
                </c:pt>
                <c:pt idx="3">
                  <c:v>31.871232876712327</c:v>
                </c:pt>
                <c:pt idx="4">
                  <c:v>505.40239726027391</c:v>
                </c:pt>
                <c:pt idx="5">
                  <c:v>382.70410958904108</c:v>
                </c:pt>
                <c:pt idx="6">
                  <c:v>36.921232876712331</c:v>
                </c:pt>
                <c:pt idx="7">
                  <c:v>148.95376712328766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121D1-9CE2-4236-BF48-CDFFFFD38A0A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919DA-BFB8-4F4E-A273-3F46FE23C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5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7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5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80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8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1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2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2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2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5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6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135A-2D67-448D-8C32-FBEAFF5BCEC8}" type="datetimeFigureOut">
              <a:rPr lang="en-GB" smtClean="0"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1F7F-F3DC-4BAE-BF95-18FB66C56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50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en-GB" dirty="0" smtClean="0"/>
              <a:t>Physics Electronics Group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05744"/>
          </a:xfrm>
        </p:spPr>
        <p:txBody>
          <a:bodyPr/>
          <a:lstStyle/>
          <a:p>
            <a:r>
              <a:rPr lang="en-GB" dirty="0" smtClean="0"/>
              <a:t>PP sub-department meeting </a:t>
            </a:r>
          </a:p>
          <a:p>
            <a:r>
              <a:rPr lang="en-GB" dirty="0" smtClean="0"/>
              <a:t>5 October 2011 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160712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95288" y="404813"/>
            <a:ext cx="8353425" cy="5976937"/>
          </a:xfrm>
          <a:prstGeom prst="roundRect">
            <a:avLst>
              <a:gd name="adj" fmla="val 242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8784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3315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36718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35038"/>
            <a:ext cx="354965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87750"/>
            <a:ext cx="3160712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1090613" y="3789363"/>
            <a:ext cx="40903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>
                <a:latin typeface="Verdana" pitchFamily="34" charset="0"/>
              </a:rPr>
              <a:t>For the Department of Materials :</a:t>
            </a:r>
          </a:p>
          <a:p>
            <a:pPr eaLnBrk="1" hangingPunct="1"/>
            <a:endParaRPr lang="en-GB" dirty="0">
              <a:latin typeface="Verdana" pitchFamily="34" charset="0"/>
            </a:endParaRPr>
          </a:p>
          <a:p>
            <a:pPr eaLnBrk="1" hangingPunct="1"/>
            <a:r>
              <a:rPr lang="en-GB" dirty="0" smtClean="0">
                <a:latin typeface="Verdana" pitchFamily="34" charset="0"/>
              </a:rPr>
              <a:t>Equipment </a:t>
            </a:r>
            <a:r>
              <a:rPr lang="en-GB" dirty="0" smtClean="0">
                <a:latin typeface="Verdana" pitchFamily="34" charset="0"/>
              </a:rPr>
              <a:t>design and build:</a:t>
            </a:r>
          </a:p>
          <a:p>
            <a:pPr eaLnBrk="1" hangingPunct="1"/>
            <a:endParaRPr lang="en-GB" dirty="0">
              <a:latin typeface="Verdana" pitchFamily="34" charset="0"/>
            </a:endParaRPr>
          </a:p>
          <a:p>
            <a:pPr eaLnBrk="1" hangingPunct="1"/>
            <a:r>
              <a:rPr lang="en-GB" dirty="0" smtClean="0">
                <a:latin typeface="Verdana" pitchFamily="34" charset="0"/>
              </a:rPr>
              <a:t>Nebuliser </a:t>
            </a:r>
            <a:r>
              <a:rPr lang="en-GB" dirty="0">
                <a:latin typeface="Verdana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4639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our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Assembly of some components very challenging: 1136 pin BGA’s.  Leaded solder preferred.</a:t>
            </a:r>
          </a:p>
          <a:p>
            <a:r>
              <a:rPr lang="en-GB" dirty="0" smtClean="0"/>
              <a:t>Programming National </a:t>
            </a:r>
            <a:r>
              <a:rPr lang="en-GB" dirty="0"/>
              <a:t>I</a:t>
            </a:r>
            <a:r>
              <a:rPr lang="en-GB" dirty="0" smtClean="0"/>
              <a:t>nstruments’ </a:t>
            </a:r>
            <a:r>
              <a:rPr lang="en-GB" dirty="0" err="1" smtClean="0"/>
              <a:t>CompactRio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Running </a:t>
            </a:r>
            <a:r>
              <a:rPr lang="en-GB" dirty="0" err="1" smtClean="0"/>
              <a:t>LabVIEW</a:t>
            </a:r>
            <a:r>
              <a:rPr lang="en-GB" dirty="0" smtClean="0"/>
              <a:t> in an FPGA.</a:t>
            </a:r>
          </a:p>
          <a:p>
            <a:pPr lvl="1"/>
            <a:r>
              <a:rPr lang="en-GB" dirty="0" smtClean="0"/>
              <a:t>Safety critical programming.</a:t>
            </a:r>
          </a:p>
          <a:p>
            <a:r>
              <a:rPr lang="en-GB" dirty="0" err="1" smtClean="0"/>
              <a:t>GBps</a:t>
            </a:r>
            <a:r>
              <a:rPr lang="en-GB" dirty="0" smtClean="0"/>
              <a:t> Ethernet/USB2 interfacing.</a:t>
            </a:r>
          </a:p>
          <a:p>
            <a:r>
              <a:rPr lang="en-GB" dirty="0" smtClean="0"/>
              <a:t>Designing boards at &gt;5GHz.</a:t>
            </a:r>
          </a:p>
          <a:p>
            <a:r>
              <a:rPr lang="en-GB" dirty="0" smtClean="0"/>
              <a:t>Firmware designs at the limit of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recovery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Monthly sheets for on-going work</a:t>
            </a:r>
          </a:p>
          <a:p>
            <a:r>
              <a:rPr lang="en-GB" dirty="0" smtClean="0"/>
              <a:t>Fixed price jobs committed beforehand similar to RTO.   Order form to be held by Service. Physics Finance and service manage the same </a:t>
            </a:r>
            <a:r>
              <a:rPr lang="en-GB" dirty="0" err="1" smtClean="0"/>
              <a:t>spreadsheet</a:t>
            </a:r>
            <a:r>
              <a:rPr lang="en-GB" dirty="0" smtClean="0"/>
              <a:t> to determine status.</a:t>
            </a:r>
          </a:p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8316416" cy="149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1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95288" y="404813"/>
            <a:ext cx="8353425" cy="5976937"/>
          </a:xfrm>
          <a:prstGeom prst="roundRect">
            <a:avLst>
              <a:gd name="adj" fmla="val 242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8784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042988" y="1125538"/>
            <a:ext cx="74882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latin typeface="Verdana" pitchFamily="34" charset="0"/>
              </a:rPr>
              <a:t>CEG Engineers:	Main task: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Verdana" pitchFamily="34" charset="0"/>
              </a:rPr>
              <a:t>Adam Baird		Astrophysics: SKA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Verdana" pitchFamily="34" charset="0"/>
              </a:rPr>
              <a:t>Mike Dawson		Particle Physics - MICE 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Verdana" pitchFamily="34" charset="0"/>
              </a:rPr>
              <a:t>Johan Fopma		Head of CEG 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Verdana" pitchFamily="34" charset="0"/>
              </a:rPr>
              <a:t>Rui Gao		</a:t>
            </a:r>
            <a:r>
              <a:rPr lang="en-GB" dirty="0"/>
              <a:t>Particle Physics - </a:t>
            </a:r>
            <a:r>
              <a:rPr lang="en-GB" dirty="0" err="1">
                <a:latin typeface="Verdana" pitchFamily="34" charset="0"/>
              </a:rPr>
              <a:t>LHCb</a:t>
            </a:r>
            <a:endParaRPr lang="en-GB" dirty="0"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Verdana" pitchFamily="34" charset="0"/>
              </a:rPr>
              <a:t>David Howell		Laser safety, Astrophysics	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Verdana" pitchFamily="34" charset="0"/>
              </a:rPr>
              <a:t>Jaya John </a:t>
            </a:r>
            <a:r>
              <a:rPr lang="en-GB" dirty="0" err="1">
                <a:latin typeface="Verdana" pitchFamily="34" charset="0"/>
              </a:rPr>
              <a:t>John</a:t>
            </a:r>
            <a:r>
              <a:rPr lang="en-GB" dirty="0">
                <a:latin typeface="Verdana" pitchFamily="34" charset="0"/>
              </a:rPr>
              <a:t>		</a:t>
            </a:r>
            <a:r>
              <a:rPr lang="en-GB" dirty="0"/>
              <a:t>Particle Physics - </a:t>
            </a:r>
            <a:r>
              <a:rPr lang="en-GB" dirty="0" err="1">
                <a:latin typeface="Verdana" pitchFamily="34" charset="0"/>
              </a:rPr>
              <a:t>PimMS</a:t>
            </a:r>
            <a:endParaRPr lang="en-GB" dirty="0"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Verdana" pitchFamily="34" charset="0"/>
              </a:rPr>
              <a:t>Mark Jones		Head of CEG workshop, Particle Physics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Verdana" pitchFamily="34" charset="0"/>
              </a:rPr>
              <a:t>Hamid Khah		Central – </a:t>
            </a:r>
            <a:r>
              <a:rPr lang="en-GB" dirty="0" err="1">
                <a:latin typeface="Verdana" pitchFamily="34" charset="0"/>
              </a:rPr>
              <a:t>Astro</a:t>
            </a:r>
            <a:r>
              <a:rPr lang="en-GB" dirty="0">
                <a:latin typeface="Verdana" pitchFamily="34" charset="0"/>
              </a:rPr>
              <a:t>, Atomic &amp; Laser, CMP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>
                <a:latin typeface="Verdana" pitchFamily="34" charset="0"/>
              </a:rPr>
              <a:t>Roy Wastie		</a:t>
            </a:r>
            <a:r>
              <a:rPr lang="en-GB" dirty="0"/>
              <a:t>Particle Physics - </a:t>
            </a:r>
            <a:r>
              <a:rPr lang="en-GB" dirty="0">
                <a:latin typeface="Verdana" pitchFamily="34" charset="0"/>
              </a:rPr>
              <a:t>SLHC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2988" y="4098925"/>
            <a:ext cx="2279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latin typeface="Verdana" pitchFamily="34" charset="0"/>
              </a:rPr>
              <a:t>CEG Technicians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Verdana" pitchFamily="34" charset="0"/>
              </a:rPr>
              <a:t>Joe Brown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Verdana" pitchFamily="34" charset="0"/>
              </a:rPr>
              <a:t>Bryan Finegan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Verdana" pitchFamily="34" charset="0"/>
              </a:rPr>
              <a:t>Keiran Foster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Verdana" pitchFamily="34" charset="0"/>
              </a:rPr>
              <a:t>Peter Hastings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Verdana" pitchFamily="34" charset="0"/>
              </a:rPr>
              <a:t>Greg King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Verdana" pitchFamily="34" charset="0"/>
              </a:rPr>
              <a:t>Kahinde Johnson</a:t>
            </a:r>
          </a:p>
          <a:p>
            <a:pPr eaLnBrk="1" hangingPunct="1">
              <a:buFont typeface="Arial" charset="0"/>
              <a:buChar char="•"/>
            </a:pPr>
            <a:r>
              <a:rPr lang="en-GB">
                <a:latin typeface="Verdana" pitchFamily="34" charset="0"/>
              </a:rPr>
              <a:t>Rik Elliott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838" y="4098925"/>
            <a:ext cx="425648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</a:rPr>
              <a:t>PAT testers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</a:rPr>
              <a:t>Roy Jelfs   (Clarendon, </a:t>
            </a:r>
            <a:r>
              <a:rPr lang="en-GB" sz="2400" dirty="0" err="1">
                <a:latin typeface="+mn-lt"/>
              </a:rPr>
              <a:t>Atmos</a:t>
            </a:r>
            <a:r>
              <a:rPr lang="en-GB" sz="2400" dirty="0">
                <a:latin typeface="+mn-lt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err="1">
                <a:latin typeface="+mn-lt"/>
              </a:rPr>
              <a:t>Nik</a:t>
            </a:r>
            <a:r>
              <a:rPr lang="en-GB" sz="2400" dirty="0">
                <a:latin typeface="+mn-lt"/>
              </a:rPr>
              <a:t> Windle (DWB, Theory</a:t>
            </a:r>
            <a:r>
              <a:rPr lang="en-GB" sz="2400" dirty="0" smtClean="0">
                <a:latin typeface="+mn-lt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831850" y="44450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b"/>
          <a:lstStyle/>
          <a:p>
            <a:pPr algn="r">
              <a:defRPr/>
            </a:pPr>
            <a:r>
              <a:rPr lang="en-GB" sz="32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The group</a:t>
            </a:r>
            <a:r>
              <a:rPr lang="en-GB" sz="40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05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983782"/>
              </p:ext>
            </p:extLst>
          </p:nvPr>
        </p:nvGraphicFramePr>
        <p:xfrm>
          <a:off x="467544" y="548680"/>
          <a:ext cx="806489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60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313311"/>
              </p:ext>
            </p:extLst>
          </p:nvPr>
        </p:nvGraphicFramePr>
        <p:xfrm>
          <a:off x="827584" y="620688"/>
          <a:ext cx="75608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41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ATLAS </a:t>
            </a:r>
          </a:p>
          <a:p>
            <a:pPr marL="457200" lvl="1" indent="0" algn="ctr">
              <a:buNone/>
            </a:pPr>
            <a:r>
              <a:rPr lang="en-GB" dirty="0" smtClean="0"/>
              <a:t>Bi-Phase-Mark ASIC’s test bench</a:t>
            </a:r>
          </a:p>
          <a:p>
            <a:pPr marL="914400" lvl="2" indent="0" algn="ctr">
              <a:buNone/>
            </a:pPr>
            <a:r>
              <a:rPr lang="en-GB" dirty="0" smtClean="0"/>
              <a:t>We are assembling and testing </a:t>
            </a:r>
            <a:r>
              <a:rPr lang="en-GB" dirty="0" smtClean="0"/>
              <a:t>~1000 boards </a:t>
            </a:r>
            <a:r>
              <a:rPr lang="en-GB" dirty="0" smtClean="0"/>
              <a:t> 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3995936" cy="2996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SLHC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58832"/>
              </p:ext>
            </p:extLst>
          </p:nvPr>
        </p:nvGraphicFramePr>
        <p:xfrm>
          <a:off x="1259632" y="1124744"/>
          <a:ext cx="6408712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8712"/>
              </a:tblGrid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>
                          <a:effectLst/>
                        </a:rPr>
                        <a:t>Stave R&amp;D &amp; production </a:t>
                      </a:r>
                      <a:r>
                        <a:rPr lang="en-GB" sz="2800" u="none" strike="noStrike" dirty="0" smtClean="0">
                          <a:effectLst/>
                        </a:rPr>
                        <a:t> </a:t>
                      </a:r>
                      <a:endParaRPr lang="en-GB" sz="2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16120"/>
              </p:ext>
            </p:extLst>
          </p:nvPr>
        </p:nvGraphicFramePr>
        <p:xfrm>
          <a:off x="1259632" y="2420888"/>
          <a:ext cx="6408712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8712"/>
              </a:tblGrid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Tapes R&amp;D &amp; production </a:t>
                      </a:r>
                      <a:r>
                        <a:rPr lang="en-GB" sz="2800" u="none" strike="noStrike" dirty="0" smtClean="0">
                          <a:effectLst/>
                        </a:rPr>
                        <a:t> </a:t>
                      </a:r>
                      <a:endParaRPr lang="en-GB" sz="2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30530"/>
              </p:ext>
            </p:extLst>
          </p:nvPr>
        </p:nvGraphicFramePr>
        <p:xfrm>
          <a:off x="1259632" y="4509120"/>
          <a:ext cx="6408712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8712"/>
              </a:tblGrid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Building 180</a:t>
                      </a:r>
                      <a:endParaRPr lang="en-GB" sz="2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97727"/>
              </p:ext>
            </p:extLst>
          </p:nvPr>
        </p:nvGraphicFramePr>
        <p:xfrm>
          <a:off x="1259632" y="3429000"/>
          <a:ext cx="6408712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8712"/>
              </a:tblGrid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Optical Fibres R&amp;D &amp; production </a:t>
                      </a:r>
                      <a:r>
                        <a:rPr lang="fr-FR" sz="2800" u="none" strike="noStrike" dirty="0" smtClean="0">
                          <a:effectLst/>
                        </a:rPr>
                        <a:t>préparation</a:t>
                      </a:r>
                      <a:endParaRPr lang="fr-FR" sz="2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38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dirty="0" err="1"/>
              <a:t>LHCb</a:t>
            </a:r>
            <a:r>
              <a:rPr lang="en-GB" dirty="0"/>
              <a:t> Upgrade </a:t>
            </a:r>
            <a:br>
              <a:rPr lang="en-GB" dirty="0"/>
            </a:br>
            <a:r>
              <a:rPr lang="en-GB" dirty="0" smtClean="0"/>
              <a:t>Front-end board for 64 channel MCP detectors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" y="1600200"/>
            <a:ext cx="7085633" cy="4525963"/>
          </a:xfrm>
        </p:spPr>
      </p:pic>
    </p:spTree>
    <p:extLst>
      <p:ext uri="{BB962C8B-B14F-4D97-AF65-F5344CB8AC3E}">
        <p14:creationId xmlns:p14="http://schemas.microsoft.com/office/powerpoint/2010/main" val="110721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76672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57200"/>
            <a:r>
              <a:rPr lang="en-GB" dirty="0"/>
              <a:t>Impact projects: </a:t>
            </a:r>
          </a:p>
          <a:p>
            <a:pPr marL="914400" lvl="1" indent="-457200"/>
            <a:r>
              <a:rPr lang="en-GB" dirty="0"/>
              <a:t>MARS  </a:t>
            </a:r>
          </a:p>
          <a:p>
            <a:pPr marL="1314450" lvl="2" indent="-457200"/>
            <a:r>
              <a:rPr lang="en-GB" dirty="0"/>
              <a:t>(Multi ADC/TDC readout for Neutron detectors readout) (MPPC’s)</a:t>
            </a:r>
          </a:p>
          <a:p>
            <a:pPr marL="914400" lvl="1" indent="-457200"/>
            <a:endParaRPr lang="en-GB" dirty="0" smtClean="0"/>
          </a:p>
          <a:p>
            <a:pPr marL="914400" lvl="1" indent="-457200"/>
            <a:endParaRPr lang="en-GB" dirty="0"/>
          </a:p>
          <a:p>
            <a:pPr marL="914400" lvl="1" indent="-457200"/>
            <a:endParaRPr lang="en-GB" dirty="0" smtClean="0"/>
          </a:p>
          <a:p>
            <a:pPr marL="914400" lvl="1" indent="-457200"/>
            <a:endParaRPr lang="en-GB" dirty="0"/>
          </a:p>
          <a:p>
            <a:pPr marL="914400" lvl="1" indent="-457200"/>
            <a:endParaRPr lang="en-GB" dirty="0" smtClean="0"/>
          </a:p>
          <a:p>
            <a:pPr marL="914400" lvl="1" indent="-457200"/>
            <a:endParaRPr lang="en-GB" dirty="0"/>
          </a:p>
          <a:p>
            <a:pPr marL="914400" lvl="1" indent="-457200"/>
            <a:endParaRPr lang="en-GB" dirty="0" smtClean="0"/>
          </a:p>
          <a:p>
            <a:pPr marL="914400" lvl="1" indent="-457200"/>
            <a:endParaRPr lang="en-GB" dirty="0"/>
          </a:p>
          <a:p>
            <a:pPr marL="914400" lvl="1" indent="-457200"/>
            <a:r>
              <a:rPr lang="en-GB" dirty="0" smtClean="0"/>
              <a:t>Hive</a:t>
            </a:r>
            <a:endParaRPr lang="en-GB" dirty="0"/>
          </a:p>
          <a:p>
            <a:pPr marL="1314450" lvl="2" indent="-457200"/>
            <a:r>
              <a:rPr lang="en-GB" dirty="0"/>
              <a:t>Low power computing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4362881"/>
            <a:ext cx="2915816" cy="2186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6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en-GB" dirty="0" smtClean="0"/>
              <a:t>BDOT probe probes magnetic fields in laser fusion facility (A&amp;L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Very fast update 8 Channel DAC (200 MSPS)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39425"/>
            <a:ext cx="2771800" cy="207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89040"/>
            <a:ext cx="3803913" cy="28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225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Physics Electronics Group</vt:lpstr>
      <vt:lpstr>PowerPoint Presentation</vt:lpstr>
      <vt:lpstr>PowerPoint Presentation</vt:lpstr>
      <vt:lpstr>PowerPoint Presentation</vt:lpstr>
      <vt:lpstr>PowerPoint Presentation</vt:lpstr>
      <vt:lpstr>SLHC </vt:lpstr>
      <vt:lpstr>LHCb Upgrade  Front-end board for 64 channel MCP detectors </vt:lpstr>
      <vt:lpstr>PowerPoint Presentation</vt:lpstr>
      <vt:lpstr>PowerPoint Presentation</vt:lpstr>
      <vt:lpstr>PowerPoint Presentation</vt:lpstr>
      <vt:lpstr>Some of our Challenges</vt:lpstr>
      <vt:lpstr>Cost recovery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Electronics Group</dc:title>
  <dc:creator>Windows User</dc:creator>
  <cp:lastModifiedBy>Windows User</cp:lastModifiedBy>
  <cp:revision>32</cp:revision>
  <cp:lastPrinted>2011-10-04T13:39:21Z</cp:lastPrinted>
  <dcterms:created xsi:type="dcterms:W3CDTF">2011-07-05T14:51:18Z</dcterms:created>
  <dcterms:modified xsi:type="dcterms:W3CDTF">2011-10-04T14:13:17Z</dcterms:modified>
</cp:coreProperties>
</file>