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0" r:id="rId2"/>
    <p:sldMasterId id="2147483720" r:id="rId3"/>
  </p:sldMasterIdLst>
  <p:notesMasterIdLst>
    <p:notesMasterId r:id="rId18"/>
  </p:notesMasterIdLst>
  <p:handoutMasterIdLst>
    <p:handoutMasterId r:id="rId19"/>
  </p:handoutMasterIdLst>
  <p:sldIdLst>
    <p:sldId id="344" r:id="rId4"/>
    <p:sldId id="345" r:id="rId5"/>
    <p:sldId id="354" r:id="rId6"/>
    <p:sldId id="356" r:id="rId7"/>
    <p:sldId id="346" r:id="rId8"/>
    <p:sldId id="358" r:id="rId9"/>
    <p:sldId id="347" r:id="rId10"/>
    <p:sldId id="348" r:id="rId11"/>
    <p:sldId id="349" r:id="rId12"/>
    <p:sldId id="353" r:id="rId13"/>
    <p:sldId id="359" r:id="rId14"/>
    <p:sldId id="355" r:id="rId15"/>
    <p:sldId id="357" r:id="rId16"/>
    <p:sldId id="351" r:id="rId17"/>
  </p:sldIdLst>
  <p:sldSz cx="9144000" cy="6858000" type="screen4x3"/>
  <p:notesSz cx="6797675" cy="9926638"/>
  <p:defaultTextStyle>
    <a:defPPr>
      <a:defRPr lang="en-GB"/>
    </a:defPPr>
    <a:lvl1pPr algn="l" rtl="0" fontAlgn="base">
      <a:spcBef>
        <a:spcPct val="0"/>
      </a:spcBef>
      <a:spcAft>
        <a:spcPct val="0"/>
      </a:spcAft>
      <a:defRPr sz="1000" kern="1200">
        <a:solidFill>
          <a:srgbClr val="FFCC00"/>
        </a:solidFill>
        <a:latin typeface="Comic Sans MS" pitchFamily="66" charset="0"/>
        <a:ea typeface="+mn-ea"/>
        <a:cs typeface="+mn-cs"/>
      </a:defRPr>
    </a:lvl1pPr>
    <a:lvl2pPr marL="457200" algn="l" rtl="0" fontAlgn="base">
      <a:spcBef>
        <a:spcPct val="0"/>
      </a:spcBef>
      <a:spcAft>
        <a:spcPct val="0"/>
      </a:spcAft>
      <a:defRPr sz="1000" kern="1200">
        <a:solidFill>
          <a:srgbClr val="FFCC00"/>
        </a:solidFill>
        <a:latin typeface="Comic Sans MS" pitchFamily="66" charset="0"/>
        <a:ea typeface="+mn-ea"/>
        <a:cs typeface="+mn-cs"/>
      </a:defRPr>
    </a:lvl2pPr>
    <a:lvl3pPr marL="914400" algn="l" rtl="0" fontAlgn="base">
      <a:spcBef>
        <a:spcPct val="0"/>
      </a:spcBef>
      <a:spcAft>
        <a:spcPct val="0"/>
      </a:spcAft>
      <a:defRPr sz="1000" kern="1200">
        <a:solidFill>
          <a:srgbClr val="FFCC00"/>
        </a:solidFill>
        <a:latin typeface="Comic Sans MS" pitchFamily="66" charset="0"/>
        <a:ea typeface="+mn-ea"/>
        <a:cs typeface="+mn-cs"/>
      </a:defRPr>
    </a:lvl3pPr>
    <a:lvl4pPr marL="1371600" algn="l" rtl="0" fontAlgn="base">
      <a:spcBef>
        <a:spcPct val="0"/>
      </a:spcBef>
      <a:spcAft>
        <a:spcPct val="0"/>
      </a:spcAft>
      <a:defRPr sz="1000" kern="1200">
        <a:solidFill>
          <a:srgbClr val="FFCC00"/>
        </a:solidFill>
        <a:latin typeface="Comic Sans MS" pitchFamily="66" charset="0"/>
        <a:ea typeface="+mn-ea"/>
        <a:cs typeface="+mn-cs"/>
      </a:defRPr>
    </a:lvl4pPr>
    <a:lvl5pPr marL="1828800" algn="l" rtl="0" fontAlgn="base">
      <a:spcBef>
        <a:spcPct val="0"/>
      </a:spcBef>
      <a:spcAft>
        <a:spcPct val="0"/>
      </a:spcAft>
      <a:defRPr sz="1000" kern="1200">
        <a:solidFill>
          <a:srgbClr val="FFCC00"/>
        </a:solidFill>
        <a:latin typeface="Comic Sans MS" pitchFamily="66" charset="0"/>
        <a:ea typeface="+mn-ea"/>
        <a:cs typeface="+mn-cs"/>
      </a:defRPr>
    </a:lvl5pPr>
    <a:lvl6pPr marL="2286000" algn="l" defTabSz="914400" rtl="0" eaLnBrk="1" latinLnBrk="0" hangingPunct="1">
      <a:defRPr sz="1000" kern="1200">
        <a:solidFill>
          <a:srgbClr val="FFCC00"/>
        </a:solidFill>
        <a:latin typeface="Comic Sans MS" pitchFamily="66" charset="0"/>
        <a:ea typeface="+mn-ea"/>
        <a:cs typeface="+mn-cs"/>
      </a:defRPr>
    </a:lvl6pPr>
    <a:lvl7pPr marL="2743200" algn="l" defTabSz="914400" rtl="0" eaLnBrk="1" latinLnBrk="0" hangingPunct="1">
      <a:defRPr sz="1000" kern="1200">
        <a:solidFill>
          <a:srgbClr val="FFCC00"/>
        </a:solidFill>
        <a:latin typeface="Comic Sans MS" pitchFamily="66" charset="0"/>
        <a:ea typeface="+mn-ea"/>
        <a:cs typeface="+mn-cs"/>
      </a:defRPr>
    </a:lvl7pPr>
    <a:lvl8pPr marL="3200400" algn="l" defTabSz="914400" rtl="0" eaLnBrk="1" latinLnBrk="0" hangingPunct="1">
      <a:defRPr sz="1000" kern="1200">
        <a:solidFill>
          <a:srgbClr val="FFCC00"/>
        </a:solidFill>
        <a:latin typeface="Comic Sans MS" pitchFamily="66" charset="0"/>
        <a:ea typeface="+mn-ea"/>
        <a:cs typeface="+mn-cs"/>
      </a:defRPr>
    </a:lvl8pPr>
    <a:lvl9pPr marL="3657600" algn="l" defTabSz="914400" rtl="0" eaLnBrk="1" latinLnBrk="0" hangingPunct="1">
      <a:defRPr sz="1000" kern="1200">
        <a:solidFill>
          <a:srgbClr val="FFCC00"/>
        </a:solidFill>
        <a:latin typeface="Comic Sans MS"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FCA2"/>
    <a:srgbClr val="FFCCFF"/>
    <a:srgbClr val="FF0066"/>
    <a:srgbClr val="FFFF00"/>
    <a:srgbClr val="FF9900"/>
    <a:srgbClr val="FF0000"/>
    <a:srgbClr val="DDDDDD"/>
    <a:srgbClr val="0021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75" autoAdjust="0"/>
    <p:restoredTop sz="94643" autoAdjust="0"/>
  </p:normalViewPr>
  <p:slideViewPr>
    <p:cSldViewPr>
      <p:cViewPr>
        <p:scale>
          <a:sx n="100" d="100"/>
          <a:sy n="100" d="100"/>
        </p:scale>
        <p:origin x="1960" y="384"/>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Relationship Id="rId17" Type="http://schemas.openxmlformats.org/officeDocument/2006/relationships/slide" Target="slides/slide14.xml"/><Relationship Id="rId18" Type="http://schemas.openxmlformats.org/officeDocument/2006/relationships/notesMaster" Target="notesMasters/notesMaster1.xml"/><Relationship Id="rId1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45136" cy="496411"/>
          </a:xfrm>
          <a:prstGeom prst="rect">
            <a:avLst/>
          </a:prstGeom>
          <a:noFill/>
          <a:ln>
            <a:noFill/>
          </a:ln>
          <a:effectLst/>
          <a:extLst/>
        </p:spPr>
        <p:txBody>
          <a:bodyPr vert="horz" wrap="square" lIns="95561" tIns="47780" rIns="95561" bIns="47780" numCol="1" anchor="t" anchorCtr="0" compatLnSpc="1">
            <a:prstTxWarp prst="textNoShape">
              <a:avLst/>
            </a:prstTxWarp>
          </a:bodyPr>
          <a:lstStyle>
            <a:lvl1pPr algn="l" defTabSz="956173">
              <a:spcBef>
                <a:spcPct val="0"/>
              </a:spcBef>
              <a:defRPr sz="1300">
                <a:solidFill>
                  <a:schemeClr val="tx1"/>
                </a:solidFill>
                <a:latin typeface="Arial" charset="0"/>
              </a:defRPr>
            </a:lvl1pPr>
          </a:lstStyle>
          <a:p>
            <a:pPr>
              <a:defRPr/>
            </a:pPr>
            <a:endParaRPr lang="en-GB"/>
          </a:p>
        </p:txBody>
      </p:sp>
      <p:sp>
        <p:nvSpPr>
          <p:cNvPr id="28675" name="Rectangle 3"/>
          <p:cNvSpPr>
            <a:spLocks noGrp="1" noChangeArrowheads="1"/>
          </p:cNvSpPr>
          <p:nvPr>
            <p:ph type="dt" sz="quarter" idx="1"/>
          </p:nvPr>
        </p:nvSpPr>
        <p:spPr bwMode="auto">
          <a:xfrm>
            <a:off x="3850970" y="0"/>
            <a:ext cx="2945136" cy="496411"/>
          </a:xfrm>
          <a:prstGeom prst="rect">
            <a:avLst/>
          </a:prstGeom>
          <a:noFill/>
          <a:ln>
            <a:noFill/>
          </a:ln>
          <a:effectLst/>
          <a:extLst/>
        </p:spPr>
        <p:txBody>
          <a:bodyPr vert="horz" wrap="square" lIns="95561" tIns="47780" rIns="95561" bIns="47780" numCol="1" anchor="t" anchorCtr="0" compatLnSpc="1">
            <a:prstTxWarp prst="textNoShape">
              <a:avLst/>
            </a:prstTxWarp>
          </a:bodyPr>
          <a:lstStyle>
            <a:lvl1pPr algn="r" defTabSz="956173">
              <a:spcBef>
                <a:spcPct val="0"/>
              </a:spcBef>
              <a:defRPr sz="1300">
                <a:solidFill>
                  <a:schemeClr val="tx1"/>
                </a:solidFill>
                <a:latin typeface="Arial" charset="0"/>
              </a:defRPr>
            </a:lvl1pPr>
          </a:lstStyle>
          <a:p>
            <a:pPr>
              <a:defRPr/>
            </a:pPr>
            <a:endParaRPr lang="en-GB"/>
          </a:p>
        </p:txBody>
      </p:sp>
      <p:sp>
        <p:nvSpPr>
          <p:cNvPr id="28676" name="Rectangle 4"/>
          <p:cNvSpPr>
            <a:spLocks noGrp="1" noChangeArrowheads="1"/>
          </p:cNvSpPr>
          <p:nvPr>
            <p:ph type="ftr" sz="quarter" idx="2"/>
          </p:nvPr>
        </p:nvSpPr>
        <p:spPr bwMode="auto">
          <a:xfrm>
            <a:off x="0" y="9428662"/>
            <a:ext cx="2945136" cy="496410"/>
          </a:xfrm>
          <a:prstGeom prst="rect">
            <a:avLst/>
          </a:prstGeom>
          <a:noFill/>
          <a:ln>
            <a:noFill/>
          </a:ln>
          <a:effectLst/>
          <a:extLst/>
        </p:spPr>
        <p:txBody>
          <a:bodyPr vert="horz" wrap="square" lIns="95561" tIns="47780" rIns="95561" bIns="47780" numCol="1" anchor="b" anchorCtr="0" compatLnSpc="1">
            <a:prstTxWarp prst="textNoShape">
              <a:avLst/>
            </a:prstTxWarp>
          </a:bodyPr>
          <a:lstStyle>
            <a:lvl1pPr algn="l" defTabSz="956173">
              <a:spcBef>
                <a:spcPct val="0"/>
              </a:spcBef>
              <a:defRPr sz="1300">
                <a:solidFill>
                  <a:schemeClr val="tx1"/>
                </a:solidFill>
                <a:latin typeface="Arial" charset="0"/>
              </a:defRPr>
            </a:lvl1pPr>
          </a:lstStyle>
          <a:p>
            <a:pPr>
              <a:defRPr/>
            </a:pPr>
            <a:endParaRPr lang="en-GB"/>
          </a:p>
        </p:txBody>
      </p:sp>
      <p:sp>
        <p:nvSpPr>
          <p:cNvPr id="28677" name="Rectangle 5"/>
          <p:cNvSpPr>
            <a:spLocks noGrp="1" noChangeArrowheads="1"/>
          </p:cNvSpPr>
          <p:nvPr>
            <p:ph type="sldNum" sz="quarter" idx="3"/>
          </p:nvPr>
        </p:nvSpPr>
        <p:spPr bwMode="auto">
          <a:xfrm>
            <a:off x="3850970" y="9428662"/>
            <a:ext cx="2945136" cy="496410"/>
          </a:xfrm>
          <a:prstGeom prst="rect">
            <a:avLst/>
          </a:prstGeom>
          <a:noFill/>
          <a:ln>
            <a:noFill/>
          </a:ln>
          <a:effectLst/>
          <a:extLst/>
        </p:spPr>
        <p:txBody>
          <a:bodyPr vert="horz" wrap="square" lIns="95561" tIns="47780" rIns="95561" bIns="47780" numCol="1" anchor="b" anchorCtr="0" compatLnSpc="1">
            <a:prstTxWarp prst="textNoShape">
              <a:avLst/>
            </a:prstTxWarp>
          </a:bodyPr>
          <a:lstStyle>
            <a:lvl1pPr algn="r" defTabSz="956173">
              <a:spcBef>
                <a:spcPct val="0"/>
              </a:spcBef>
              <a:defRPr sz="1300">
                <a:solidFill>
                  <a:schemeClr val="tx1"/>
                </a:solidFill>
                <a:latin typeface="Arial" charset="0"/>
              </a:defRPr>
            </a:lvl1pPr>
          </a:lstStyle>
          <a:p>
            <a:pPr>
              <a:defRPr/>
            </a:pPr>
            <a:fld id="{1F2FAB3C-0855-4FF7-A358-DD3D8FAA646C}" type="slidenum">
              <a:rPr lang="en-GB"/>
              <a:pPr>
                <a:defRPr/>
              </a:pPr>
              <a:t>‹#›</a:t>
            </a:fld>
            <a:endParaRPr lang="en-GB"/>
          </a:p>
        </p:txBody>
      </p:sp>
    </p:spTree>
    <p:extLst>
      <p:ext uri="{BB962C8B-B14F-4D97-AF65-F5344CB8AC3E}">
        <p14:creationId xmlns:p14="http://schemas.microsoft.com/office/powerpoint/2010/main" val="5540756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45136" cy="496411"/>
          </a:xfrm>
          <a:prstGeom prst="rect">
            <a:avLst/>
          </a:prstGeom>
          <a:noFill/>
          <a:ln>
            <a:noFill/>
          </a:ln>
          <a:effectLst/>
          <a:extLst/>
        </p:spPr>
        <p:txBody>
          <a:bodyPr vert="horz" wrap="square" lIns="95561" tIns="47780" rIns="95561" bIns="47780" numCol="1" anchor="t" anchorCtr="0" compatLnSpc="1">
            <a:prstTxWarp prst="textNoShape">
              <a:avLst/>
            </a:prstTxWarp>
          </a:bodyPr>
          <a:lstStyle>
            <a:lvl1pPr algn="l" defTabSz="956173">
              <a:spcBef>
                <a:spcPct val="0"/>
              </a:spcBef>
              <a:defRPr sz="1300">
                <a:solidFill>
                  <a:schemeClr val="tx1"/>
                </a:solidFill>
                <a:latin typeface="Arial" charset="0"/>
              </a:defRPr>
            </a:lvl1pPr>
          </a:lstStyle>
          <a:p>
            <a:pPr>
              <a:defRPr/>
            </a:pPr>
            <a:endParaRPr lang="en-GB"/>
          </a:p>
        </p:txBody>
      </p:sp>
      <p:sp>
        <p:nvSpPr>
          <p:cNvPr id="27651" name="Rectangle 3"/>
          <p:cNvSpPr>
            <a:spLocks noGrp="1" noChangeArrowheads="1"/>
          </p:cNvSpPr>
          <p:nvPr>
            <p:ph type="dt" idx="1"/>
          </p:nvPr>
        </p:nvSpPr>
        <p:spPr bwMode="auto">
          <a:xfrm>
            <a:off x="3850970" y="0"/>
            <a:ext cx="2945136" cy="496411"/>
          </a:xfrm>
          <a:prstGeom prst="rect">
            <a:avLst/>
          </a:prstGeom>
          <a:noFill/>
          <a:ln>
            <a:noFill/>
          </a:ln>
          <a:effectLst/>
          <a:extLst/>
        </p:spPr>
        <p:txBody>
          <a:bodyPr vert="horz" wrap="square" lIns="95561" tIns="47780" rIns="95561" bIns="47780" numCol="1" anchor="t" anchorCtr="0" compatLnSpc="1">
            <a:prstTxWarp prst="textNoShape">
              <a:avLst/>
            </a:prstTxWarp>
          </a:bodyPr>
          <a:lstStyle>
            <a:lvl1pPr algn="r" defTabSz="956173">
              <a:spcBef>
                <a:spcPct val="0"/>
              </a:spcBef>
              <a:defRPr sz="1300">
                <a:solidFill>
                  <a:schemeClr val="tx1"/>
                </a:solidFill>
                <a:latin typeface="Arial" charset="0"/>
              </a:defRPr>
            </a:lvl1pPr>
          </a:lstStyle>
          <a:p>
            <a:pPr>
              <a:defRPr/>
            </a:pPr>
            <a:endParaRPr lang="en-GB"/>
          </a:p>
        </p:txBody>
      </p:sp>
      <p:sp>
        <p:nvSpPr>
          <p:cNvPr id="25604"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79768" y="4715115"/>
            <a:ext cx="5438140" cy="4467691"/>
          </a:xfrm>
          <a:prstGeom prst="rect">
            <a:avLst/>
          </a:prstGeom>
          <a:noFill/>
          <a:ln>
            <a:noFill/>
          </a:ln>
          <a:effectLst/>
          <a:extLst/>
        </p:spPr>
        <p:txBody>
          <a:bodyPr vert="horz" wrap="square" lIns="95561" tIns="47780" rIns="95561" bIns="4778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7654" name="Rectangle 6"/>
          <p:cNvSpPr>
            <a:spLocks noGrp="1" noChangeArrowheads="1"/>
          </p:cNvSpPr>
          <p:nvPr>
            <p:ph type="ftr" sz="quarter" idx="4"/>
          </p:nvPr>
        </p:nvSpPr>
        <p:spPr bwMode="auto">
          <a:xfrm>
            <a:off x="0" y="9428662"/>
            <a:ext cx="2945136" cy="496410"/>
          </a:xfrm>
          <a:prstGeom prst="rect">
            <a:avLst/>
          </a:prstGeom>
          <a:noFill/>
          <a:ln>
            <a:noFill/>
          </a:ln>
          <a:effectLst/>
          <a:extLst/>
        </p:spPr>
        <p:txBody>
          <a:bodyPr vert="horz" wrap="square" lIns="95561" tIns="47780" rIns="95561" bIns="47780" numCol="1" anchor="b" anchorCtr="0" compatLnSpc="1">
            <a:prstTxWarp prst="textNoShape">
              <a:avLst/>
            </a:prstTxWarp>
          </a:bodyPr>
          <a:lstStyle>
            <a:lvl1pPr algn="l" defTabSz="956173">
              <a:spcBef>
                <a:spcPct val="0"/>
              </a:spcBef>
              <a:defRPr sz="1300">
                <a:solidFill>
                  <a:schemeClr val="tx1"/>
                </a:solidFill>
                <a:latin typeface="Arial" charset="0"/>
              </a:defRPr>
            </a:lvl1pPr>
          </a:lstStyle>
          <a:p>
            <a:pPr>
              <a:defRPr/>
            </a:pPr>
            <a:endParaRPr lang="en-GB"/>
          </a:p>
        </p:txBody>
      </p:sp>
      <p:sp>
        <p:nvSpPr>
          <p:cNvPr id="27655" name="Rectangle 7"/>
          <p:cNvSpPr>
            <a:spLocks noGrp="1" noChangeArrowheads="1"/>
          </p:cNvSpPr>
          <p:nvPr>
            <p:ph type="sldNum" sz="quarter" idx="5"/>
          </p:nvPr>
        </p:nvSpPr>
        <p:spPr bwMode="auto">
          <a:xfrm>
            <a:off x="3850970" y="9428662"/>
            <a:ext cx="2945136" cy="496410"/>
          </a:xfrm>
          <a:prstGeom prst="rect">
            <a:avLst/>
          </a:prstGeom>
          <a:noFill/>
          <a:ln>
            <a:noFill/>
          </a:ln>
          <a:effectLst/>
          <a:extLst/>
        </p:spPr>
        <p:txBody>
          <a:bodyPr vert="horz" wrap="square" lIns="95561" tIns="47780" rIns="95561" bIns="47780" numCol="1" anchor="b" anchorCtr="0" compatLnSpc="1">
            <a:prstTxWarp prst="textNoShape">
              <a:avLst/>
            </a:prstTxWarp>
          </a:bodyPr>
          <a:lstStyle>
            <a:lvl1pPr algn="r" defTabSz="956173">
              <a:spcBef>
                <a:spcPct val="0"/>
              </a:spcBef>
              <a:defRPr sz="1300">
                <a:solidFill>
                  <a:schemeClr val="tx1"/>
                </a:solidFill>
                <a:latin typeface="Arial" charset="0"/>
              </a:defRPr>
            </a:lvl1pPr>
          </a:lstStyle>
          <a:p>
            <a:pPr>
              <a:defRPr/>
            </a:pPr>
            <a:fld id="{EFDDA6EE-BECA-4BF7-AE64-B7F74C981943}" type="slidenum">
              <a:rPr lang="en-GB"/>
              <a:pPr>
                <a:defRPr/>
              </a:pPr>
              <a:t>‹#›</a:t>
            </a:fld>
            <a:endParaRPr lang="en-GB"/>
          </a:p>
        </p:txBody>
      </p:sp>
    </p:spTree>
    <p:extLst>
      <p:ext uri="{BB962C8B-B14F-4D97-AF65-F5344CB8AC3E}">
        <p14:creationId xmlns:p14="http://schemas.microsoft.com/office/powerpoint/2010/main" val="167570821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a:noFill/>
          <a:ln>
            <a:miter lim="800000"/>
            <a:headEnd/>
            <a:tailEnd/>
          </a:ln>
        </p:spPr>
        <p:txBody>
          <a:bodyPr/>
          <a:lstStyle/>
          <a:p>
            <a:fld id="{CA96DE5E-5E84-4B2A-95B2-70F1C0B8B097}" type="slidenum">
              <a:rPr lang="en-GB" smtClean="0"/>
              <a:pPr/>
              <a:t>1</a:t>
            </a:fld>
            <a:endParaRPr lang="en-GB" smtClean="0"/>
          </a:p>
        </p:txBody>
      </p:sp>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p:spPr>
        <p:txBody>
          <a:bodyPr/>
          <a:lstStyle/>
          <a:p>
            <a:endParaRPr lang="en-US" smtClean="0"/>
          </a:p>
        </p:txBody>
      </p:sp>
    </p:spTree>
    <p:extLst>
      <p:ext uri="{BB962C8B-B14F-4D97-AF65-F5344CB8AC3E}">
        <p14:creationId xmlns:p14="http://schemas.microsoft.com/office/powerpoint/2010/main" val="13285549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17DC5D58-9450-49D5-94C9-52976CF8E986}"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30B35E75-9A52-4A50-86EF-D6631B8494C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0513" y="260350"/>
            <a:ext cx="2057400" cy="57610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68313" y="260350"/>
            <a:ext cx="6019800" cy="5761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9DA26102-9D62-4252-861D-35B8E0B1114A}" type="slidenum">
              <a:rPr lang="en-GB"/>
              <a:pPr>
                <a:defRPr/>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fld id="{BA95D97B-208C-449A-ADB5-A1B9DA67F998}" type="datetimeFigureOut">
              <a:rPr lang="en-GB"/>
              <a:pPr/>
              <a:t>04/02/2016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5B166810-60B7-4453-B56E-78E3DEDDC546}" type="slidenum">
              <a:rPr lang="en-GB"/>
              <a:pPr/>
              <a:t>‹#›</a:t>
            </a:fld>
            <a:endParaRPr lang="en-GB"/>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62FEEB8C-3BEB-42D8-8E9C-D642F47B12C6}" type="datetimeFigureOut">
              <a:rPr lang="en-GB"/>
              <a:pPr/>
              <a:t>04/02/2016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DE4FCECA-A654-422D-A470-7801497BD21B}" type="slidenum">
              <a:rPr lang="en-GB"/>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2FD87C0A-FB88-4B55-966F-ECF5FD47BC68}" type="datetimeFigureOut">
              <a:rPr lang="en-GB"/>
              <a:pPr/>
              <a:t>04/02/2016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38284F82-A229-49FC-A825-72626CFE8292}" type="slidenum">
              <a:rPr lang="en-GB"/>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D48C58E7-B49E-49FB-846A-C5F915C7041F}" type="datetimeFigureOut">
              <a:rPr lang="en-GB"/>
              <a:pPr/>
              <a:t>04/02/2016</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9BB7E34D-EF91-40DC-87A0-32D704DD0634}" type="slidenum">
              <a:rPr lang="en-GB"/>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FE55889B-BD06-4757-BC87-56BA1EEBA9D1}" type="datetimeFigureOut">
              <a:rPr lang="en-GB"/>
              <a:pPr/>
              <a:t>04/02/2016</a:t>
            </a:fld>
            <a:endParaRPr lang="en-GB"/>
          </a:p>
        </p:txBody>
      </p:sp>
      <p:sp>
        <p:nvSpPr>
          <p:cNvPr id="8" name="Footer Placeholder 7"/>
          <p:cNvSpPr>
            <a:spLocks noGrp="1"/>
          </p:cNvSpPr>
          <p:nvPr>
            <p:ph type="ftr" sz="quarter" idx="11"/>
          </p:nvPr>
        </p:nvSpPr>
        <p:spPr/>
        <p:txBody>
          <a:bodyPr/>
          <a:lstStyle>
            <a:lvl1pPr>
              <a:defRPr/>
            </a:lvl1pPr>
          </a:lstStyle>
          <a:p>
            <a:endParaRPr lang="en-GB"/>
          </a:p>
        </p:txBody>
      </p:sp>
      <p:sp>
        <p:nvSpPr>
          <p:cNvPr id="9" name="Slide Number Placeholder 8"/>
          <p:cNvSpPr>
            <a:spLocks noGrp="1"/>
          </p:cNvSpPr>
          <p:nvPr>
            <p:ph type="sldNum" sz="quarter" idx="12"/>
          </p:nvPr>
        </p:nvSpPr>
        <p:spPr/>
        <p:txBody>
          <a:bodyPr/>
          <a:lstStyle>
            <a:lvl1pPr>
              <a:defRPr/>
            </a:lvl1pPr>
          </a:lstStyle>
          <a:p>
            <a:fld id="{BABA28A8-6C87-4B4E-84BA-0523236FD165}" type="slidenum">
              <a:rPr lang="en-GB"/>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26BC140B-5F53-47CE-8CA1-6804C2FB8B75}" type="datetimeFigureOut">
              <a:rPr lang="en-GB"/>
              <a:pPr/>
              <a:t>04/02/2016</a:t>
            </a:fld>
            <a:endParaRPr lang="en-GB"/>
          </a:p>
        </p:txBody>
      </p:sp>
      <p:sp>
        <p:nvSpPr>
          <p:cNvPr id="4" name="Footer Placeholder 3"/>
          <p:cNvSpPr>
            <a:spLocks noGrp="1"/>
          </p:cNvSpPr>
          <p:nvPr>
            <p:ph type="ftr" sz="quarter" idx="11"/>
          </p:nvPr>
        </p:nvSpPr>
        <p:spPr/>
        <p:txBody>
          <a:bodyPr/>
          <a:lstStyle>
            <a:lvl1pPr>
              <a:defRPr/>
            </a:lvl1pPr>
          </a:lstStyle>
          <a:p>
            <a:endParaRPr lang="en-GB"/>
          </a:p>
        </p:txBody>
      </p:sp>
      <p:sp>
        <p:nvSpPr>
          <p:cNvPr id="5" name="Slide Number Placeholder 4"/>
          <p:cNvSpPr>
            <a:spLocks noGrp="1"/>
          </p:cNvSpPr>
          <p:nvPr>
            <p:ph type="sldNum" sz="quarter" idx="12"/>
          </p:nvPr>
        </p:nvSpPr>
        <p:spPr/>
        <p:txBody>
          <a:bodyPr/>
          <a:lstStyle>
            <a:lvl1pPr>
              <a:defRPr/>
            </a:lvl1pPr>
          </a:lstStyle>
          <a:p>
            <a:fld id="{079632D8-679F-40B0-A8B1-5705E846533D}" type="slidenum">
              <a:rPr lang="en-GB"/>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3033ABE5-C198-4D1C-A67F-CB79F25C05CA}" type="datetimeFigureOut">
              <a:rPr lang="en-GB"/>
              <a:pPr/>
              <a:t>04/02/2016</a:t>
            </a:fld>
            <a:endParaRPr lang="en-GB"/>
          </a:p>
        </p:txBody>
      </p:sp>
      <p:sp>
        <p:nvSpPr>
          <p:cNvPr id="3" name="Footer Placeholder 2"/>
          <p:cNvSpPr>
            <a:spLocks noGrp="1"/>
          </p:cNvSpPr>
          <p:nvPr>
            <p:ph type="ftr" sz="quarter" idx="11"/>
          </p:nvPr>
        </p:nvSpPr>
        <p:spPr/>
        <p:txBody>
          <a:bodyPr/>
          <a:lstStyle>
            <a:lvl1pPr>
              <a:defRPr/>
            </a:lvl1pPr>
          </a:lstStyle>
          <a:p>
            <a:endParaRPr lang="en-GB"/>
          </a:p>
        </p:txBody>
      </p:sp>
      <p:sp>
        <p:nvSpPr>
          <p:cNvPr id="4" name="Slide Number Placeholder 3"/>
          <p:cNvSpPr>
            <a:spLocks noGrp="1"/>
          </p:cNvSpPr>
          <p:nvPr>
            <p:ph type="sldNum" sz="quarter" idx="12"/>
          </p:nvPr>
        </p:nvSpPr>
        <p:spPr/>
        <p:txBody>
          <a:bodyPr/>
          <a:lstStyle>
            <a:lvl1pPr>
              <a:defRPr/>
            </a:lvl1pPr>
          </a:lstStyle>
          <a:p>
            <a:fld id="{A53C3278-C112-4B08-A8DB-FEF58C3685AC}" type="slidenum">
              <a:rPr lang="en-GB"/>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8D49B78B-5AAE-40B6-B613-D054BA068D66}" type="datetimeFigureOut">
              <a:rPr lang="en-GB"/>
              <a:pPr/>
              <a:t>04/02/2016</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E50C42B2-EB56-4247-80D2-BB9BCC02CBCE}"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F7FCEB86-35C0-43C6-804C-F6398B133CA2}" type="slidenum">
              <a:rPr lang="en-GB"/>
              <a:pPr>
                <a:defRPr/>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70B478BB-3764-494C-9DA5-A51207C36E90}" type="datetimeFigureOut">
              <a:rPr lang="en-GB"/>
              <a:pPr/>
              <a:t>04/02/2016</a:t>
            </a:fld>
            <a:endParaRPr lang="en-GB"/>
          </a:p>
        </p:txBody>
      </p:sp>
      <p:sp>
        <p:nvSpPr>
          <p:cNvPr id="6" name="Footer Placeholder 5"/>
          <p:cNvSpPr>
            <a:spLocks noGrp="1"/>
          </p:cNvSpPr>
          <p:nvPr>
            <p:ph type="ftr" sz="quarter" idx="11"/>
          </p:nvPr>
        </p:nvSpPr>
        <p:spPr/>
        <p:txBody>
          <a:bodyPr/>
          <a:lstStyle>
            <a:lvl1pPr>
              <a:defRPr/>
            </a:lvl1pPr>
          </a:lstStyle>
          <a:p>
            <a:endParaRPr lang="en-GB"/>
          </a:p>
        </p:txBody>
      </p:sp>
      <p:sp>
        <p:nvSpPr>
          <p:cNvPr id="7" name="Slide Number Placeholder 6"/>
          <p:cNvSpPr>
            <a:spLocks noGrp="1"/>
          </p:cNvSpPr>
          <p:nvPr>
            <p:ph type="sldNum" sz="quarter" idx="12"/>
          </p:nvPr>
        </p:nvSpPr>
        <p:spPr/>
        <p:txBody>
          <a:bodyPr/>
          <a:lstStyle>
            <a:lvl1pPr>
              <a:defRPr/>
            </a:lvl1pPr>
          </a:lstStyle>
          <a:p>
            <a:fld id="{3544C402-ED4F-4B4A-B0C1-FFA4EFA485E8}" type="slidenum">
              <a:rPr lang="en-GB"/>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982B061B-FF9B-4B5B-B2FB-4557DE5FBDEF}" type="datetimeFigureOut">
              <a:rPr lang="en-GB"/>
              <a:pPr/>
              <a:t>04/02/2016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80BFEE84-7239-47DD-BB99-1B3F4B9293E0}" type="slidenum">
              <a:rPr lang="en-GB"/>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C91D1EB-1A01-4411-8FF2-EE4A27DDC254}" type="datetimeFigureOut">
              <a:rPr lang="en-GB"/>
              <a:pPr/>
              <a:t>04/02/2016</a:t>
            </a:fld>
            <a:endParaRPr lang="en-GB"/>
          </a:p>
        </p:txBody>
      </p:sp>
      <p:sp>
        <p:nvSpPr>
          <p:cNvPr id="5" name="Footer Placeholder 4"/>
          <p:cNvSpPr>
            <a:spLocks noGrp="1"/>
          </p:cNvSpPr>
          <p:nvPr>
            <p:ph type="ftr" sz="quarter" idx="11"/>
          </p:nvPr>
        </p:nvSpPr>
        <p:spPr/>
        <p:txBody>
          <a:bodyPr/>
          <a:lstStyle>
            <a:lvl1pPr>
              <a:defRPr/>
            </a:lvl1pPr>
          </a:lstStyle>
          <a:p>
            <a:endParaRPr lang="en-GB"/>
          </a:p>
        </p:txBody>
      </p:sp>
      <p:sp>
        <p:nvSpPr>
          <p:cNvPr id="6" name="Slide Number Placeholder 5"/>
          <p:cNvSpPr>
            <a:spLocks noGrp="1"/>
          </p:cNvSpPr>
          <p:nvPr>
            <p:ph type="sldNum" sz="quarter" idx="12"/>
          </p:nvPr>
        </p:nvSpPr>
        <p:spPr/>
        <p:txBody>
          <a:bodyPr/>
          <a:lstStyle>
            <a:lvl1pPr>
              <a:defRPr/>
            </a:lvl1pPr>
          </a:lstStyle>
          <a:p>
            <a:fld id="{CF908954-F834-4C77-B5E6-7C41496BC97E}" type="slidenum">
              <a:rPr lang="en-GB"/>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r>
              <a:rPr lang="en-GB" smtClean="0"/>
              <a:t>February 2011 </a:t>
            </a:r>
            <a:endParaRPr lang="en-GB"/>
          </a:p>
        </p:txBody>
      </p:sp>
      <p:sp>
        <p:nvSpPr>
          <p:cNvPr id="17" name="Footer Placeholder 16"/>
          <p:cNvSpPr>
            <a:spLocks noGrp="1"/>
          </p:cNvSpPr>
          <p:nvPr>
            <p:ph type="ftr" sz="quarter" idx="11"/>
          </p:nvPr>
        </p:nvSpPr>
        <p:spPr>
          <a:xfrm>
            <a:off x="5410200" y="4205288"/>
            <a:ext cx="1295400" cy="457200"/>
          </a:xfrm>
        </p:spPr>
        <p:txBody>
          <a:bodyPr/>
          <a:lstStyle/>
          <a:p>
            <a:pPr>
              <a:defRPr/>
            </a:pPr>
            <a:endParaRPr lang="en-GB"/>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defRPr/>
            </a:pPr>
            <a:fld id="{C0F65CCC-302B-4D2C-8A05-E28C653B6CF2}" type="slidenum">
              <a:rPr lang="en-GB" smtClean="0"/>
              <a:pPr>
                <a:defRPr/>
              </a:pPr>
              <a:t>‹#›</a:t>
            </a:fld>
            <a:endParaRPr lang="en-GB"/>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GB" smtClean="0"/>
              <a:t>February 2011 </a:t>
            </a: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37D41861-F4E2-42AB-8B9F-A11C505A9F0A}" type="slidenum">
              <a:rPr lang="en-GB" smtClean="0"/>
              <a:pPr>
                <a:defRPr/>
              </a:pPr>
              <a:t>‹#›</a:t>
            </a:fld>
            <a:endParaRPr lang="en-GB"/>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r>
              <a:rPr lang="en-GB" smtClean="0"/>
              <a:t>February 2011 </a:t>
            </a: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AAE7ECE0-8131-41B9-B17F-94BE53F0E118}" type="slidenum">
              <a:rPr lang="en-GB" smtClean="0"/>
              <a:pPr>
                <a:defRPr/>
              </a:pPr>
              <a:t>‹#›</a:t>
            </a:fld>
            <a:endParaRPr lang="en-GB"/>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GB" smtClean="0"/>
              <a:t>February 2011 </a:t>
            </a: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863BDEB1-FEE4-41AC-B48D-8F7F43DA418D}" type="slidenum">
              <a:rPr lang="en-GB" smtClean="0"/>
              <a:pPr>
                <a:defRPr/>
              </a:pPr>
              <a:t>‹#›</a:t>
            </a:fld>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r>
              <a:rPr lang="en-GB" smtClean="0"/>
              <a:t>February 2011 </a:t>
            </a:r>
            <a:endParaRPr lang="en-GB"/>
          </a:p>
        </p:txBody>
      </p:sp>
      <p:sp>
        <p:nvSpPr>
          <p:cNvPr id="27" name="Slide Number Placeholder 26"/>
          <p:cNvSpPr>
            <a:spLocks noGrp="1"/>
          </p:cNvSpPr>
          <p:nvPr>
            <p:ph type="sldNum" sz="quarter" idx="11"/>
          </p:nvPr>
        </p:nvSpPr>
        <p:spPr/>
        <p:txBody>
          <a:bodyPr rtlCol="0"/>
          <a:lstStyle/>
          <a:p>
            <a:pPr>
              <a:defRPr/>
            </a:pPr>
            <a:fld id="{35F9471E-8CAB-45D0-ABC6-7FF9BC90F13B}" type="slidenum">
              <a:rPr lang="en-GB" smtClean="0"/>
              <a:pPr>
                <a:defRPr/>
              </a:pPr>
              <a:t>‹#›</a:t>
            </a:fld>
            <a:endParaRPr lang="en-GB"/>
          </a:p>
        </p:txBody>
      </p:sp>
      <p:sp>
        <p:nvSpPr>
          <p:cNvPr id="28" name="Footer Placeholder 27"/>
          <p:cNvSpPr>
            <a:spLocks noGrp="1"/>
          </p:cNvSpPr>
          <p:nvPr>
            <p:ph type="ftr" sz="quarter" idx="12"/>
          </p:nvPr>
        </p:nvSpPr>
        <p:spPr/>
        <p:txBody>
          <a:bodyPr rtlCol="0"/>
          <a:lstStyle/>
          <a:p>
            <a:pPr>
              <a:defRPr/>
            </a:pPr>
            <a:endParaRPr lang="en-GB"/>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r>
              <a:rPr lang="en-GB" smtClean="0"/>
              <a:t>February 2011 </a:t>
            </a:r>
            <a:endParaRPr lang="en-GB"/>
          </a:p>
        </p:txBody>
      </p:sp>
      <p:sp>
        <p:nvSpPr>
          <p:cNvPr id="4" name="Footer Placeholder 3"/>
          <p:cNvSpPr>
            <a:spLocks noGrp="1"/>
          </p:cNvSpPr>
          <p:nvPr>
            <p:ph type="ftr" sz="quarter" idx="11"/>
          </p:nvPr>
        </p:nvSpPr>
        <p:spPr>
          <a:xfrm>
            <a:off x="5257800" y="612648"/>
            <a:ext cx="1325880" cy="457200"/>
          </a:xfrm>
        </p:spPr>
        <p:txBody>
          <a:bodyPr/>
          <a:lstStyle/>
          <a:p>
            <a:pPr>
              <a:defRPr/>
            </a:pPr>
            <a:endParaRPr lang="en-GB"/>
          </a:p>
        </p:txBody>
      </p:sp>
      <p:sp>
        <p:nvSpPr>
          <p:cNvPr id="5" name="Slide Number Placeholder 4"/>
          <p:cNvSpPr>
            <a:spLocks noGrp="1"/>
          </p:cNvSpPr>
          <p:nvPr>
            <p:ph type="sldNum" sz="quarter" idx="12"/>
          </p:nvPr>
        </p:nvSpPr>
        <p:spPr>
          <a:xfrm>
            <a:off x="8174736" y="2272"/>
            <a:ext cx="762000" cy="365760"/>
          </a:xfrm>
        </p:spPr>
        <p:txBody>
          <a:bodyPr/>
          <a:lstStyle/>
          <a:p>
            <a:pPr>
              <a:defRPr/>
            </a:pPr>
            <a:fld id="{5D6E9E21-35D7-4F8C-ABEB-838C39CD856B}" type="slidenum">
              <a:rPr lang="en-GB" smtClean="0"/>
              <a:pPr>
                <a:defRPr/>
              </a:pPr>
              <a:t>‹#›</a:t>
            </a:fld>
            <a:endParaRPr lang="en-GB"/>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GB" smtClean="0"/>
              <a:t>February 2011 </a:t>
            </a:r>
            <a:endParaRPr lang="en-GB"/>
          </a:p>
        </p:txBody>
      </p:sp>
      <p:sp>
        <p:nvSpPr>
          <p:cNvPr id="3" name="Footer Placeholder 2"/>
          <p:cNvSpPr>
            <a:spLocks noGrp="1"/>
          </p:cNvSpPr>
          <p:nvPr>
            <p:ph type="ftr" sz="quarter" idx="11"/>
          </p:nvPr>
        </p:nvSpPr>
        <p:spPr/>
        <p:txBody>
          <a:bodyPr/>
          <a:lstStyle/>
          <a:p>
            <a:pPr>
              <a:defRPr/>
            </a:pPr>
            <a:endParaRPr lang="en-GB"/>
          </a:p>
        </p:txBody>
      </p:sp>
      <p:sp>
        <p:nvSpPr>
          <p:cNvPr id="4" name="Slide Number Placeholder 3"/>
          <p:cNvSpPr>
            <a:spLocks noGrp="1"/>
          </p:cNvSpPr>
          <p:nvPr>
            <p:ph type="sldNum" sz="quarter" idx="12"/>
          </p:nvPr>
        </p:nvSpPr>
        <p:spPr/>
        <p:txBody>
          <a:bodyPr/>
          <a:lstStyle/>
          <a:p>
            <a:pPr>
              <a:defRPr/>
            </a:pPr>
            <a:fld id="{F4C431FB-B0B8-4357-B7DB-C6941323D8F4}" type="slidenum">
              <a:rPr lang="en-GB" smtClean="0"/>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A1D9577C-BF90-445E-A9F8-D7CFB84D1C41}" type="slidenum">
              <a:rPr lang="en-GB"/>
              <a:pPr>
                <a:defRPr/>
              </a:pPr>
              <a:t>‹#›</a:t>
            </a:fld>
            <a:endParaRPr lang="en-GB"/>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r>
              <a:rPr lang="en-GB" smtClean="0"/>
              <a:t>February 2011 </a:t>
            </a: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AD0F386D-A149-4018-BD21-63B13FAB92A9}" type="slidenum">
              <a:rPr lang="en-GB" smtClean="0"/>
              <a:pPr>
                <a:defRPr/>
              </a:pPr>
              <a:t>‹#›</a:t>
            </a:fld>
            <a:endParaRPr lang="en-GB"/>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en-GB" smtClean="0"/>
              <a:t>February 2011 </a:t>
            </a:r>
            <a:endParaRPr lang="en-GB"/>
          </a:p>
        </p:txBody>
      </p:sp>
      <p:sp>
        <p:nvSpPr>
          <p:cNvPr id="6" name="Footer Placeholder 5"/>
          <p:cNvSpPr>
            <a:spLocks noGrp="1"/>
          </p:cNvSpPr>
          <p:nvPr>
            <p:ph type="ftr" sz="quarter" idx="11"/>
          </p:nvPr>
        </p:nvSpPr>
        <p:spPr/>
        <p:txBody>
          <a:bodyPr/>
          <a:lstStyle/>
          <a:p>
            <a:pPr>
              <a:defRPr/>
            </a:pPr>
            <a:endParaRPr lang="en-GB"/>
          </a:p>
        </p:txBody>
      </p:sp>
      <p:sp>
        <p:nvSpPr>
          <p:cNvPr id="7" name="Slide Number Placeholder 6"/>
          <p:cNvSpPr>
            <a:spLocks noGrp="1"/>
          </p:cNvSpPr>
          <p:nvPr>
            <p:ph type="sldNum" sz="quarter" idx="12"/>
          </p:nvPr>
        </p:nvSpPr>
        <p:spPr/>
        <p:txBody>
          <a:bodyPr/>
          <a:lstStyle/>
          <a:p>
            <a:pPr>
              <a:defRPr/>
            </a:pPr>
            <a:fld id="{C77CCEC9-AEF1-44E0-A539-0FEDB7DFD025}" type="slidenum">
              <a:rPr lang="en-GB" smtClean="0"/>
              <a:pPr>
                <a:defRPr/>
              </a:pPr>
              <a:t>‹#›</a:t>
            </a:fld>
            <a:endParaRPr lang="en-GB"/>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GB" smtClean="0"/>
              <a:t>February 2011 </a:t>
            </a: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EE4F222B-8773-49A4-B7FA-66ED3EDB0B8F}" type="slidenum">
              <a:rPr lang="en-GB" smtClean="0"/>
              <a:pPr>
                <a:defRPr/>
              </a:pPr>
              <a:t>‹#›</a:t>
            </a:fld>
            <a:endParaRPr lang="en-GB"/>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en-GB" smtClean="0"/>
              <a:t>February 2011 </a:t>
            </a:r>
            <a:endParaRPr lang="en-GB"/>
          </a:p>
        </p:txBody>
      </p:sp>
      <p:sp>
        <p:nvSpPr>
          <p:cNvPr id="5" name="Footer Placeholder 4"/>
          <p:cNvSpPr>
            <a:spLocks noGrp="1"/>
          </p:cNvSpPr>
          <p:nvPr>
            <p:ph type="ftr" sz="quarter" idx="11"/>
          </p:nvPr>
        </p:nvSpPr>
        <p:spPr/>
        <p:txBody>
          <a:bodyPr/>
          <a:lstStyle/>
          <a:p>
            <a:pPr>
              <a:defRPr/>
            </a:pPr>
            <a:endParaRPr lang="en-GB"/>
          </a:p>
        </p:txBody>
      </p:sp>
      <p:sp>
        <p:nvSpPr>
          <p:cNvPr id="6" name="Slide Number Placeholder 5"/>
          <p:cNvSpPr>
            <a:spLocks noGrp="1"/>
          </p:cNvSpPr>
          <p:nvPr>
            <p:ph type="sldNum" sz="quarter" idx="12"/>
          </p:nvPr>
        </p:nvSpPr>
        <p:spPr/>
        <p:txBody>
          <a:bodyPr/>
          <a:lstStyle/>
          <a:p>
            <a:pPr>
              <a:defRPr/>
            </a:pPr>
            <a:fld id="{8A28E7A6-79FE-4AD8-BC40-8F5868227133}" type="slidenum">
              <a:rPr lang="en-GB" smtClean="0"/>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68313" y="1844675"/>
            <a:ext cx="4038600"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59313" y="1844675"/>
            <a:ext cx="4038600" cy="41767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930E13CF-6F7A-40DA-8BA1-A7F2AFA1B9FF}"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106494EE-95B2-4353-8885-A75108E9632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0B6C9D0-8A36-4481-BF72-DDD26B4B78B0}"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9B3493F-588F-4E27-9331-37A8B0566686}"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8D483E6F-3A23-4170-AABE-360E1A5B3FE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F6FB4126-5B78-412B-B87D-EFD670E91780}"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2147"/>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1763713" y="260350"/>
            <a:ext cx="525621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Staff Development Discussions</a:t>
            </a:r>
          </a:p>
        </p:txBody>
      </p:sp>
      <p:sp>
        <p:nvSpPr>
          <p:cNvPr id="13315" name="Rectangle 3"/>
          <p:cNvSpPr>
            <a:spLocks noGrp="1" noChangeArrowheads="1"/>
          </p:cNvSpPr>
          <p:nvPr>
            <p:ph type="body" idx="1"/>
          </p:nvPr>
        </p:nvSpPr>
        <p:spPr bwMode="auto">
          <a:xfrm>
            <a:off x="468313" y="1844675"/>
            <a:ext cx="8229600" cy="4176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Purpose: to ensure that all staff have the opportunity (with their supervisor or head of sub-department) to:</a:t>
            </a:r>
          </a:p>
          <a:p>
            <a:pPr lvl="1"/>
            <a:r>
              <a:rPr lang="en-GB" smtClean="0"/>
              <a:t>	Reflect on and evaluate all aspects of their role</a:t>
            </a:r>
          </a:p>
          <a:p>
            <a:pPr lvl="1"/>
            <a:r>
              <a:rPr lang="en-GB" smtClean="0"/>
              <a:t>	Consider their own professional and career development – and how this can be supported by the department</a:t>
            </a:r>
          </a:p>
        </p:txBody>
      </p:sp>
      <p:sp>
        <p:nvSpPr>
          <p:cNvPr id="347140" name="Rectangle 4"/>
          <p:cNvSpPr>
            <a:spLocks noGrp="1" noChangeArrowheads="1"/>
          </p:cNvSpPr>
          <p:nvPr>
            <p:ph type="dt" sz="half" idx="2"/>
          </p:nvPr>
        </p:nvSpPr>
        <p:spPr bwMode="auto">
          <a:xfrm>
            <a:off x="468313" y="6237288"/>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l">
              <a:spcBef>
                <a:spcPct val="0"/>
              </a:spcBef>
              <a:defRPr sz="1400">
                <a:solidFill>
                  <a:srgbClr val="FF0000"/>
                </a:solidFill>
              </a:defRPr>
            </a:lvl1pPr>
          </a:lstStyle>
          <a:p>
            <a:pPr>
              <a:defRPr/>
            </a:pPr>
            <a:endParaRPr lang="en-GB"/>
          </a:p>
        </p:txBody>
      </p:sp>
      <p:sp>
        <p:nvSpPr>
          <p:cNvPr id="347141"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spcBef>
                <a:spcPct val="0"/>
              </a:spcBef>
              <a:defRPr sz="1400">
                <a:solidFill>
                  <a:srgbClr val="FF0000"/>
                </a:solidFill>
              </a:defRPr>
            </a:lvl1pPr>
          </a:lstStyle>
          <a:p>
            <a:pPr>
              <a:defRPr/>
            </a:pPr>
            <a:endParaRPr lang="en-GB"/>
          </a:p>
        </p:txBody>
      </p:sp>
      <p:sp>
        <p:nvSpPr>
          <p:cNvPr id="347142"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spcBef>
                <a:spcPct val="0"/>
              </a:spcBef>
              <a:defRPr sz="1400">
                <a:solidFill>
                  <a:srgbClr val="FF0000"/>
                </a:solidFill>
              </a:defRPr>
            </a:lvl1pPr>
          </a:lstStyle>
          <a:p>
            <a:pPr>
              <a:defRPr/>
            </a:pPr>
            <a:fld id="{EA9BC9BE-E046-496B-AEAB-879AFE869560}" type="slidenum">
              <a:rPr lang="en-GB"/>
              <a:pPr>
                <a:defRPr/>
              </a:pPr>
              <a:t>‹#›</a:t>
            </a:fld>
            <a:endParaRPr lang="en-GB"/>
          </a:p>
        </p:txBody>
      </p:sp>
      <p:grpSp>
        <p:nvGrpSpPr>
          <p:cNvPr id="13319" name="Group 7"/>
          <p:cNvGrpSpPr>
            <a:grpSpLocks/>
          </p:cNvGrpSpPr>
          <p:nvPr/>
        </p:nvGrpSpPr>
        <p:grpSpPr bwMode="auto">
          <a:xfrm>
            <a:off x="7164388" y="188913"/>
            <a:ext cx="2376487" cy="1093787"/>
            <a:chOff x="521" y="3430"/>
            <a:chExt cx="1546" cy="689"/>
          </a:xfrm>
        </p:grpSpPr>
        <p:sp>
          <p:nvSpPr>
            <p:cNvPr id="13321" name="WordArt 8"/>
            <p:cNvSpPr>
              <a:spLocks noChangeArrowheads="1" noChangeShapeType="1" noTextEdit="1"/>
            </p:cNvSpPr>
            <p:nvPr/>
          </p:nvSpPr>
          <p:spPr bwMode="auto">
            <a:xfrm>
              <a:off x="521" y="3430"/>
              <a:ext cx="538" cy="610"/>
            </a:xfrm>
            <a:prstGeom prst="rect">
              <a:avLst/>
            </a:prstGeom>
          </p:spPr>
          <p:txBody>
            <a:bodyPr wrap="none" fromWordArt="1">
              <a:prstTxWarp prst="textPlain">
                <a:avLst>
                  <a:gd name="adj" fmla="val 50000"/>
                </a:avLst>
              </a:prstTxWarp>
            </a:bodyPr>
            <a:lstStyle/>
            <a:p>
              <a:pPr algn="ctr"/>
              <a:r>
                <a:rPr lang="el-GR" sz="8000" kern="10">
                  <a:ln w="9525">
                    <a:noFill/>
                    <a:round/>
                    <a:headEnd/>
                    <a:tailEnd/>
                  </a:ln>
                  <a:solidFill>
                    <a:schemeClr val="bg1"/>
                  </a:solidFill>
                  <a:latin typeface="Verdana"/>
                </a:rPr>
                <a:t>φ</a:t>
              </a:r>
              <a:endParaRPr lang="en-US" sz="8000" kern="10">
                <a:ln w="9525">
                  <a:noFill/>
                  <a:round/>
                  <a:headEnd/>
                  <a:tailEnd/>
                </a:ln>
                <a:solidFill>
                  <a:schemeClr val="bg1"/>
                </a:solidFill>
                <a:latin typeface="Verdana"/>
              </a:endParaRPr>
            </a:p>
          </p:txBody>
        </p:sp>
        <p:sp>
          <p:nvSpPr>
            <p:cNvPr id="347145" name="Text Box 9"/>
            <p:cNvSpPr txBox="1">
              <a:spLocks noChangeArrowheads="1"/>
            </p:cNvSpPr>
            <p:nvPr/>
          </p:nvSpPr>
          <p:spPr bwMode="auto">
            <a:xfrm>
              <a:off x="867" y="3430"/>
              <a:ext cx="1200" cy="457"/>
            </a:xfrm>
            <a:prstGeom prst="rect">
              <a:avLst/>
            </a:prstGeom>
            <a:noFill/>
            <a:ln>
              <a:noFill/>
            </a:ln>
            <a:effectLst/>
            <a:extLst/>
          </p:spPr>
          <p:txBody>
            <a:bodyPr>
              <a:spAutoFit/>
            </a:bodyPr>
            <a:lstStyle/>
            <a:p>
              <a:pPr eaLnBrk="0" hangingPunct="0">
                <a:lnSpc>
                  <a:spcPct val="130000"/>
                </a:lnSpc>
                <a:defRPr/>
              </a:pPr>
              <a:r>
                <a:rPr lang="en-GB" sz="3200">
                  <a:solidFill>
                    <a:srgbClr val="000099"/>
                  </a:solidFill>
                  <a:latin typeface="Bookman Old Style" pitchFamily="18" charset="0"/>
                </a:rPr>
                <a:t>  </a:t>
              </a:r>
              <a:r>
                <a:rPr lang="en-GB" sz="2800">
                  <a:solidFill>
                    <a:schemeClr val="bg1"/>
                  </a:solidFill>
                  <a:latin typeface="Bookman Old Style" pitchFamily="18" charset="0"/>
                </a:rPr>
                <a:t>xford</a:t>
              </a:r>
            </a:p>
          </p:txBody>
        </p:sp>
        <p:sp>
          <p:nvSpPr>
            <p:cNvPr id="347146" name="Text Box 10"/>
            <p:cNvSpPr txBox="1">
              <a:spLocks noChangeArrowheads="1"/>
            </p:cNvSpPr>
            <p:nvPr/>
          </p:nvSpPr>
          <p:spPr bwMode="auto">
            <a:xfrm>
              <a:off x="842" y="3792"/>
              <a:ext cx="826" cy="327"/>
            </a:xfrm>
            <a:prstGeom prst="rect">
              <a:avLst/>
            </a:prstGeom>
            <a:noFill/>
            <a:ln>
              <a:noFill/>
            </a:ln>
            <a:effectLst/>
            <a:extLst/>
          </p:spPr>
          <p:txBody>
            <a:bodyPr wrap="none">
              <a:spAutoFit/>
            </a:bodyPr>
            <a:lstStyle/>
            <a:p>
              <a:pPr>
                <a:defRPr/>
              </a:pPr>
              <a:r>
                <a:rPr lang="en-GB" sz="2800">
                  <a:solidFill>
                    <a:schemeClr val="bg1"/>
                  </a:solidFill>
                  <a:latin typeface="Bookman Old Style" pitchFamily="18" charset="0"/>
                </a:rPr>
                <a:t>hysics</a:t>
              </a:r>
            </a:p>
          </p:txBody>
        </p:sp>
      </p:grpSp>
      <p:pic>
        <p:nvPicPr>
          <p:cNvPr id="13320" name="Picture 11" descr="ox_brand"/>
          <p:cNvPicPr>
            <a:picLocks noChangeAspect="1" noChangeArrowheads="1"/>
          </p:cNvPicPr>
          <p:nvPr/>
        </p:nvPicPr>
        <p:blipFill>
          <a:blip r:embed="rId13"/>
          <a:srcRect/>
          <a:stretch>
            <a:fillRect/>
          </a:stretch>
        </p:blipFill>
        <p:spPr bwMode="auto">
          <a:xfrm>
            <a:off x="0" y="0"/>
            <a:ext cx="1763713" cy="17589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72" r:id="rId1"/>
    <p:sldLayoutId id="2147483671" r:id="rId2"/>
    <p:sldLayoutId id="2147483670" r:id="rId3"/>
    <p:sldLayoutId id="2147483669" r:id="rId4"/>
    <p:sldLayoutId id="2147483668" r:id="rId5"/>
    <p:sldLayoutId id="2147483667" r:id="rId6"/>
    <p:sldLayoutId id="2147483666" r:id="rId7"/>
    <p:sldLayoutId id="2147483665" r:id="rId8"/>
    <p:sldLayoutId id="2147483664" r:id="rId9"/>
    <p:sldLayoutId id="2147483663" r:id="rId10"/>
    <p:sldLayoutId id="2147483662" r:id="rId11"/>
  </p:sldLayoutIdLst>
  <p:txStyles>
    <p:titleStyle>
      <a:lvl1pPr algn="ctr" rtl="0" eaLnBrk="0" fontAlgn="base" hangingPunct="0">
        <a:spcBef>
          <a:spcPct val="0"/>
        </a:spcBef>
        <a:spcAft>
          <a:spcPct val="0"/>
        </a:spcAft>
        <a:defRPr sz="3600">
          <a:solidFill>
            <a:srgbClr val="FFCC00"/>
          </a:solidFill>
          <a:latin typeface="+mj-lt"/>
          <a:ea typeface="+mj-ea"/>
          <a:cs typeface="+mj-cs"/>
        </a:defRPr>
      </a:lvl1pPr>
      <a:lvl2pPr algn="ctr" rtl="0" eaLnBrk="0" fontAlgn="base" hangingPunct="0">
        <a:spcBef>
          <a:spcPct val="0"/>
        </a:spcBef>
        <a:spcAft>
          <a:spcPct val="0"/>
        </a:spcAft>
        <a:defRPr sz="3600">
          <a:solidFill>
            <a:srgbClr val="FFCC00"/>
          </a:solidFill>
          <a:latin typeface="Comic Sans MS" pitchFamily="66" charset="0"/>
        </a:defRPr>
      </a:lvl2pPr>
      <a:lvl3pPr algn="ctr" rtl="0" eaLnBrk="0" fontAlgn="base" hangingPunct="0">
        <a:spcBef>
          <a:spcPct val="0"/>
        </a:spcBef>
        <a:spcAft>
          <a:spcPct val="0"/>
        </a:spcAft>
        <a:defRPr sz="3600">
          <a:solidFill>
            <a:srgbClr val="FFCC00"/>
          </a:solidFill>
          <a:latin typeface="Comic Sans MS" pitchFamily="66" charset="0"/>
        </a:defRPr>
      </a:lvl3pPr>
      <a:lvl4pPr algn="ctr" rtl="0" eaLnBrk="0" fontAlgn="base" hangingPunct="0">
        <a:spcBef>
          <a:spcPct val="0"/>
        </a:spcBef>
        <a:spcAft>
          <a:spcPct val="0"/>
        </a:spcAft>
        <a:defRPr sz="3600">
          <a:solidFill>
            <a:srgbClr val="FFCC00"/>
          </a:solidFill>
          <a:latin typeface="Comic Sans MS" pitchFamily="66" charset="0"/>
        </a:defRPr>
      </a:lvl4pPr>
      <a:lvl5pPr algn="ctr" rtl="0" eaLnBrk="0" fontAlgn="base" hangingPunct="0">
        <a:spcBef>
          <a:spcPct val="0"/>
        </a:spcBef>
        <a:spcAft>
          <a:spcPct val="0"/>
        </a:spcAft>
        <a:defRPr sz="3600">
          <a:solidFill>
            <a:srgbClr val="FFCC00"/>
          </a:solidFill>
          <a:latin typeface="Comic Sans MS" pitchFamily="66" charset="0"/>
        </a:defRPr>
      </a:lvl5pPr>
      <a:lvl6pPr marL="457200" algn="ctr" rtl="0" fontAlgn="base">
        <a:spcBef>
          <a:spcPct val="0"/>
        </a:spcBef>
        <a:spcAft>
          <a:spcPct val="0"/>
        </a:spcAft>
        <a:defRPr sz="4400">
          <a:solidFill>
            <a:srgbClr val="FFCC00"/>
          </a:solidFill>
          <a:latin typeface="Comic Sans MS" pitchFamily="66" charset="0"/>
        </a:defRPr>
      </a:lvl6pPr>
      <a:lvl7pPr marL="914400" algn="ctr" rtl="0" fontAlgn="base">
        <a:spcBef>
          <a:spcPct val="0"/>
        </a:spcBef>
        <a:spcAft>
          <a:spcPct val="0"/>
        </a:spcAft>
        <a:defRPr sz="4400">
          <a:solidFill>
            <a:srgbClr val="FFCC00"/>
          </a:solidFill>
          <a:latin typeface="Comic Sans MS" pitchFamily="66" charset="0"/>
        </a:defRPr>
      </a:lvl7pPr>
      <a:lvl8pPr marL="1371600" algn="ctr" rtl="0" fontAlgn="base">
        <a:spcBef>
          <a:spcPct val="0"/>
        </a:spcBef>
        <a:spcAft>
          <a:spcPct val="0"/>
        </a:spcAft>
        <a:defRPr sz="4400">
          <a:solidFill>
            <a:srgbClr val="FFCC00"/>
          </a:solidFill>
          <a:latin typeface="Comic Sans MS" pitchFamily="66" charset="0"/>
        </a:defRPr>
      </a:lvl8pPr>
      <a:lvl9pPr marL="1828800" algn="ctr" rtl="0" fontAlgn="base">
        <a:spcBef>
          <a:spcPct val="0"/>
        </a:spcBef>
        <a:spcAft>
          <a:spcPct val="0"/>
        </a:spcAft>
        <a:defRPr sz="4400">
          <a:solidFill>
            <a:srgbClr val="FFCC00"/>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rgbClr val="FFCC00"/>
          </a:solidFill>
          <a:latin typeface="+mn-lt"/>
          <a:ea typeface="+mn-ea"/>
          <a:cs typeface="+mn-cs"/>
        </a:defRPr>
      </a:lvl1pPr>
      <a:lvl2pPr marL="742950" indent="-285750" algn="l" rtl="0" eaLnBrk="0" fontAlgn="base" hangingPunct="0">
        <a:spcBef>
          <a:spcPct val="20000"/>
        </a:spcBef>
        <a:spcAft>
          <a:spcPct val="0"/>
        </a:spcAft>
        <a:defRPr sz="2800">
          <a:solidFill>
            <a:srgbClr val="FFCC00"/>
          </a:solidFill>
          <a:latin typeface="+mn-lt"/>
        </a:defRPr>
      </a:lvl2pPr>
      <a:lvl3pPr marL="1143000" indent="-228600" algn="l" rtl="0" eaLnBrk="0" fontAlgn="base" hangingPunct="0">
        <a:spcBef>
          <a:spcPct val="20000"/>
        </a:spcBef>
        <a:spcAft>
          <a:spcPct val="0"/>
        </a:spcAft>
        <a:buChar char="•"/>
        <a:defRPr sz="2400">
          <a:solidFill>
            <a:srgbClr val="FFCC00"/>
          </a:solidFill>
          <a:latin typeface="+mn-lt"/>
        </a:defRPr>
      </a:lvl3pPr>
      <a:lvl4pPr marL="1600200" indent="-228600" algn="l" rtl="0" eaLnBrk="0" fontAlgn="base" hangingPunct="0">
        <a:spcBef>
          <a:spcPct val="20000"/>
        </a:spcBef>
        <a:spcAft>
          <a:spcPct val="0"/>
        </a:spcAft>
        <a:buChar char="–"/>
        <a:defRPr sz="2000">
          <a:solidFill>
            <a:srgbClr val="FFCC00"/>
          </a:solidFill>
          <a:latin typeface="+mn-lt"/>
        </a:defRPr>
      </a:lvl4pPr>
      <a:lvl5pPr marL="2057400" indent="-228600" algn="l" rtl="0" eaLnBrk="0" fontAlgn="base" hangingPunct="0">
        <a:spcBef>
          <a:spcPct val="20000"/>
        </a:spcBef>
        <a:spcAft>
          <a:spcPct val="0"/>
        </a:spcAft>
        <a:buChar char="»"/>
        <a:defRPr sz="2000">
          <a:solidFill>
            <a:srgbClr val="FFCC00"/>
          </a:solidFill>
          <a:latin typeface="+mn-lt"/>
        </a:defRPr>
      </a:lvl5pPr>
      <a:lvl6pPr marL="2514600" indent="-228600" algn="l" rtl="0" fontAlgn="base">
        <a:spcBef>
          <a:spcPct val="20000"/>
        </a:spcBef>
        <a:spcAft>
          <a:spcPct val="0"/>
        </a:spcAft>
        <a:buChar char="»"/>
        <a:defRPr sz="2000">
          <a:solidFill>
            <a:srgbClr val="FFCC00"/>
          </a:solidFill>
          <a:latin typeface="+mn-lt"/>
        </a:defRPr>
      </a:lvl6pPr>
      <a:lvl7pPr marL="2971800" indent="-228600" algn="l" rtl="0" fontAlgn="base">
        <a:spcBef>
          <a:spcPct val="20000"/>
        </a:spcBef>
        <a:spcAft>
          <a:spcPct val="0"/>
        </a:spcAft>
        <a:buChar char="»"/>
        <a:defRPr sz="2000">
          <a:solidFill>
            <a:srgbClr val="FFCC00"/>
          </a:solidFill>
          <a:latin typeface="+mn-lt"/>
        </a:defRPr>
      </a:lvl7pPr>
      <a:lvl8pPr marL="3429000" indent="-228600" algn="l" rtl="0" fontAlgn="base">
        <a:spcBef>
          <a:spcPct val="20000"/>
        </a:spcBef>
        <a:spcAft>
          <a:spcPct val="0"/>
        </a:spcAft>
        <a:buChar char="»"/>
        <a:defRPr sz="2000">
          <a:solidFill>
            <a:srgbClr val="FFCC00"/>
          </a:solidFill>
          <a:latin typeface="+mn-lt"/>
        </a:defRPr>
      </a:lvl8pPr>
      <a:lvl9pPr marL="3886200" indent="-228600" algn="l" rtl="0" fontAlgn="base">
        <a:spcBef>
          <a:spcPct val="20000"/>
        </a:spcBef>
        <a:spcAft>
          <a:spcPct val="0"/>
        </a:spcAft>
        <a:buChar char="»"/>
        <a:defRPr sz="2000">
          <a:solidFill>
            <a:srgbClr val="FFCC00"/>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296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97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fld id="{7F8CE390-D08C-4065-A4AF-BFBDF1357AB4}" type="datetimeFigureOut">
              <a:rPr lang="en-GB"/>
              <a:pPr/>
              <a:t>04/02/2016</a:t>
            </a:fld>
            <a:endParaRPr lang="en-GB"/>
          </a:p>
        </p:txBody>
      </p:sp>
      <p:sp>
        <p:nvSpPr>
          <p:cNvPr id="297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GB"/>
          </a:p>
        </p:txBody>
      </p:sp>
      <p:sp>
        <p:nvSpPr>
          <p:cNvPr id="297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F2CEB94-1604-4364-9025-E0C20C6162E0}" type="slidenum">
              <a:rPr lang="en-GB"/>
              <a:pPr/>
              <a:t>‹#›</a:t>
            </a:fld>
            <a:endParaRPr lang="en-GB"/>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defRPr/>
            </a:pPr>
            <a:endParaRPr lang="en-GB"/>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defRPr/>
            </a:pPr>
            <a:endParaRPr lang="en-GB"/>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defRPr/>
            </a:pPr>
            <a:fld id="{EA9BC9BE-E046-496B-AEAB-879AFE869560}" type="slidenum">
              <a:rPr lang="en-GB" smtClean="0"/>
              <a:pPr>
                <a:defRPr/>
              </a:pPr>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3.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slideLayout" Target="../slideLayouts/slideLayout2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ctrTitle"/>
          </p:nvPr>
        </p:nvSpPr>
        <p:spPr>
          <a:xfrm>
            <a:off x="467544" y="260648"/>
            <a:ext cx="8352928" cy="1469727"/>
          </a:xfrm>
        </p:spPr>
        <p:txBody>
          <a:bodyPr>
            <a:normAutofit/>
          </a:bodyPr>
          <a:lstStyle/>
          <a:p>
            <a:pPr algn="ctr" eaLnBrk="1" hangingPunct="1"/>
            <a:r>
              <a:rPr lang="en-GB" sz="4000" dirty="0" smtClean="0"/>
              <a:t>Staff Development Discussions</a:t>
            </a:r>
            <a:br>
              <a:rPr lang="en-GB" sz="4000" dirty="0" smtClean="0"/>
            </a:br>
            <a:r>
              <a:rPr lang="en-GB" sz="4000" dirty="0" smtClean="0"/>
              <a:t>2016</a:t>
            </a:r>
          </a:p>
        </p:txBody>
      </p:sp>
      <p:sp>
        <p:nvSpPr>
          <p:cNvPr id="27650" name="Rectangle 3"/>
          <p:cNvSpPr>
            <a:spLocks noGrp="1" noChangeArrowheads="1"/>
          </p:cNvSpPr>
          <p:nvPr>
            <p:ph type="subTitle" idx="1"/>
          </p:nvPr>
        </p:nvSpPr>
        <p:spPr>
          <a:xfrm>
            <a:off x="1" y="1916832"/>
            <a:ext cx="9143999" cy="4393480"/>
          </a:xfrm>
        </p:spPr>
        <p:txBody>
          <a:bodyPr/>
          <a:lstStyle/>
          <a:p>
            <a:pPr algn="l" eaLnBrk="1" hangingPunct="1"/>
            <a:endParaRPr lang="en-GB" dirty="0" smtClean="0">
              <a:solidFill>
                <a:srgbClr val="FFFF00"/>
              </a:solidFill>
            </a:endParaRPr>
          </a:p>
          <a:p>
            <a:pPr algn="ctr" eaLnBrk="1" hangingPunct="1"/>
            <a:r>
              <a:rPr lang="en-GB" dirty="0" smtClean="0">
                <a:solidFill>
                  <a:schemeClr val="accent2">
                    <a:lumMod val="60000"/>
                    <a:lumOff val="40000"/>
                  </a:schemeClr>
                </a:solidFill>
                <a:latin typeface="Calibri" panose="020F0502020204030204" pitchFamily="34" charset="0"/>
              </a:rPr>
              <a:t>Malcolm Bradbury – Senior Administrator</a:t>
            </a:r>
          </a:p>
          <a:p>
            <a:pPr algn="ctr" eaLnBrk="1" hangingPunct="1"/>
            <a:r>
              <a:rPr lang="en-GB" dirty="0" smtClean="0">
                <a:solidFill>
                  <a:schemeClr val="accent2">
                    <a:lumMod val="60000"/>
                    <a:lumOff val="40000"/>
                  </a:schemeClr>
                </a:solidFill>
                <a:latin typeface="Calibri" panose="020F0502020204030204" pitchFamily="34" charset="0"/>
              </a:rPr>
              <a:t>John Gillic - HR Manager</a:t>
            </a:r>
          </a:p>
          <a:p>
            <a:pPr algn="ctr" eaLnBrk="1" hangingPunct="1"/>
            <a:r>
              <a:rPr lang="en-GB" dirty="0" smtClean="0">
                <a:solidFill>
                  <a:schemeClr val="accent2">
                    <a:lumMod val="60000"/>
                    <a:lumOff val="40000"/>
                  </a:schemeClr>
                </a:solidFill>
                <a:latin typeface="Calibri" panose="020F0502020204030204" pitchFamily="34" charset="0"/>
              </a:rPr>
              <a:t>Penny Taylor – HR Officer</a:t>
            </a:r>
          </a:p>
        </p:txBody>
      </p:sp>
      <p:pic>
        <p:nvPicPr>
          <p:cNvPr id="5" name="Picture 4"/>
          <p:cNvPicPr/>
          <p:nvPr/>
        </p:nvPicPr>
        <p:blipFill rotWithShape="1">
          <a:blip r:embed="rId3" cstate="print">
            <a:extLst>
              <a:ext uri="{28A0092B-C50C-407E-A947-70E740481C1C}">
                <a14:useLocalDpi xmlns:a14="http://schemas.microsoft.com/office/drawing/2010/main" val="0"/>
              </a:ext>
            </a:extLst>
          </a:blip>
          <a:srcRect r="35136"/>
          <a:stretch/>
        </p:blipFill>
        <p:spPr>
          <a:xfrm>
            <a:off x="323528" y="5445224"/>
            <a:ext cx="3816424" cy="659765"/>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SMART</a:t>
            </a:r>
            <a:endParaRPr lang="en-GB" dirty="0"/>
          </a:p>
        </p:txBody>
      </p:sp>
      <p:sp>
        <p:nvSpPr>
          <p:cNvPr id="3" name="Content Placeholder 2"/>
          <p:cNvSpPr>
            <a:spLocks noGrp="1"/>
          </p:cNvSpPr>
          <p:nvPr>
            <p:ph idx="1"/>
          </p:nvPr>
        </p:nvSpPr>
        <p:spPr>
          <a:xfrm>
            <a:off x="457200" y="2492896"/>
            <a:ext cx="8229600" cy="4081640"/>
          </a:xfrm>
        </p:spPr>
        <p:txBody>
          <a:bodyPr>
            <a:normAutofit/>
          </a:bodyPr>
          <a:lstStyle/>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Specific.</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Measurable.</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Achievable.</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Realistic.</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Time limited.</a:t>
            </a:r>
            <a:endParaRPr lang="en-GB" sz="2400" dirty="0">
              <a:latin typeface="Calibri" panose="020F0502020204030204" pitchFamily="34" charset="0"/>
            </a:endParaRPr>
          </a:p>
        </p:txBody>
      </p:sp>
    </p:spTree>
    <p:extLst>
      <p:ext uri="{BB962C8B-B14F-4D97-AF65-F5344CB8AC3E}">
        <p14:creationId xmlns:p14="http://schemas.microsoft.com/office/powerpoint/2010/main" val="41391572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Changes to the Research Staff form</a:t>
            </a:r>
            <a:endParaRPr lang="en-GB" dirty="0"/>
          </a:p>
        </p:txBody>
      </p:sp>
      <p:sp>
        <p:nvSpPr>
          <p:cNvPr id="3" name="Content Placeholder 2"/>
          <p:cNvSpPr>
            <a:spLocks noGrp="1"/>
          </p:cNvSpPr>
          <p:nvPr>
            <p:ph idx="1"/>
          </p:nvPr>
        </p:nvSpPr>
        <p:spPr/>
        <p:txBody>
          <a:bodyPr>
            <a:normAutofit/>
          </a:bodyPr>
          <a:lstStyle/>
          <a:p>
            <a:r>
              <a:rPr lang="en-GB" sz="2400" dirty="0" smtClean="0">
                <a:latin typeface="Calibri" panose="020F0502020204030204" pitchFamily="34" charset="0"/>
              </a:rPr>
              <a:t>Adopting the MPLS form –  Career and Development Review</a:t>
            </a:r>
            <a:endParaRPr lang="en-GB" sz="2400" dirty="0">
              <a:latin typeface="Calibri" panose="020F0502020204030204" pitchFamily="34" charset="0"/>
            </a:endParaRPr>
          </a:p>
          <a:p>
            <a:r>
              <a:rPr lang="en-GB" sz="2400" dirty="0" smtClean="0">
                <a:latin typeface="Calibri" panose="020F0502020204030204" pitchFamily="34" charset="0"/>
              </a:rPr>
              <a:t>Researcher attaches an up to date CV. Sections include:</a:t>
            </a:r>
          </a:p>
          <a:p>
            <a:r>
              <a:rPr lang="en-GB" sz="2400" dirty="0" smtClean="0">
                <a:latin typeface="Calibri" panose="020F0502020204030204" pitchFamily="34" charset="0"/>
              </a:rPr>
              <a:t>Current Post and Career Aspirations</a:t>
            </a:r>
          </a:p>
          <a:p>
            <a:r>
              <a:rPr lang="en-GB" sz="2400" dirty="0" smtClean="0">
                <a:latin typeface="Calibri" panose="020F0502020204030204" pitchFamily="34" charset="0"/>
              </a:rPr>
              <a:t>Funding, Fellowships and Awards</a:t>
            </a:r>
          </a:p>
          <a:p>
            <a:r>
              <a:rPr lang="en-GB" sz="2400" dirty="0" smtClean="0">
                <a:latin typeface="Calibri" panose="020F0502020204030204" pitchFamily="34" charset="0"/>
              </a:rPr>
              <a:t>Publications</a:t>
            </a:r>
          </a:p>
          <a:p>
            <a:r>
              <a:rPr lang="en-GB" sz="2400" dirty="0" smtClean="0">
                <a:latin typeface="Calibri" panose="020F0502020204030204" pitchFamily="34" charset="0"/>
              </a:rPr>
              <a:t>Teaching and Supervision</a:t>
            </a:r>
          </a:p>
          <a:p>
            <a:r>
              <a:rPr lang="en-GB" sz="2400" dirty="0" smtClean="0">
                <a:latin typeface="Calibri" panose="020F0502020204030204" pitchFamily="34" charset="0"/>
              </a:rPr>
              <a:t>Job Skills and Training</a:t>
            </a:r>
          </a:p>
          <a:p>
            <a:r>
              <a:rPr lang="en-GB" sz="2400" dirty="0" smtClean="0">
                <a:latin typeface="Calibri" panose="020F0502020204030204" pitchFamily="34" charset="0"/>
              </a:rPr>
              <a:t>Communication Skills</a:t>
            </a:r>
          </a:p>
          <a:p>
            <a:r>
              <a:rPr lang="en-GB" sz="2400" dirty="0" smtClean="0">
                <a:latin typeface="Calibri" panose="020F0502020204030204" pitchFamily="34" charset="0"/>
              </a:rPr>
              <a:t>Networking</a:t>
            </a:r>
          </a:p>
          <a:p>
            <a:r>
              <a:rPr lang="en-GB" sz="2400" dirty="0" smtClean="0">
                <a:latin typeface="Calibri" panose="020F0502020204030204" pitchFamily="34" charset="0"/>
              </a:rPr>
              <a:t>Work Related Stress</a:t>
            </a:r>
            <a:endParaRPr lang="en-GB" sz="2400" dirty="0">
              <a:latin typeface="Calibri" panose="020F0502020204030204" pitchFamily="34" charset="0"/>
            </a:endParaRPr>
          </a:p>
        </p:txBody>
      </p:sp>
    </p:spTree>
    <p:extLst>
      <p:ext uri="{BB962C8B-B14F-4D97-AF65-F5344CB8AC3E}">
        <p14:creationId xmlns:p14="http://schemas.microsoft.com/office/powerpoint/2010/main" val="2756426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Training and</a:t>
            </a:r>
            <a:r>
              <a:rPr lang="en-GB" dirty="0"/>
              <a:t> </a:t>
            </a:r>
            <a:r>
              <a:rPr lang="en-GB" dirty="0" smtClean="0"/>
              <a:t>Development</a:t>
            </a:r>
            <a:endParaRPr lang="en-GB" dirty="0"/>
          </a:p>
        </p:txBody>
      </p:sp>
      <p:sp>
        <p:nvSpPr>
          <p:cNvPr id="3" name="Content Placeholder 2"/>
          <p:cNvSpPr>
            <a:spLocks noGrp="1"/>
          </p:cNvSpPr>
          <p:nvPr>
            <p:ph idx="1"/>
          </p:nvPr>
        </p:nvSpPr>
        <p:spPr/>
        <p:txBody>
          <a:bodyPr>
            <a:normAutofit/>
          </a:bodyPr>
          <a:lstStyle/>
          <a:p>
            <a:pPr marL="109728" indent="0">
              <a:lnSpc>
                <a:spcPct val="200000"/>
              </a:lnSpc>
              <a:buClr>
                <a:srgbClr val="002060"/>
              </a:buClr>
              <a:buNone/>
            </a:pPr>
            <a:r>
              <a:rPr lang="en-GB" sz="2400" dirty="0" smtClean="0">
                <a:latin typeface="Calibri" panose="020F0502020204030204" pitchFamily="34" charset="0"/>
              </a:rPr>
              <a:t>Oxford Learning Institute:</a:t>
            </a:r>
          </a:p>
          <a:p>
            <a:pPr marL="342900" indent="-342900">
              <a:lnSpc>
                <a:spcPct val="200000"/>
              </a:lnSpc>
              <a:buClr>
                <a:srgbClr val="002060"/>
              </a:buClr>
              <a:buFont typeface="Wingdings" panose="05000000000000000000" pitchFamily="2" charset="2"/>
              <a:buChar char="§"/>
            </a:pPr>
            <a:r>
              <a:rPr lang="en-GB" sz="2400" dirty="0" smtClean="0">
                <a:latin typeface="Calibri" panose="020F0502020204030204" pitchFamily="34" charset="0"/>
              </a:rPr>
              <a:t> </a:t>
            </a:r>
            <a:r>
              <a:rPr lang="en-GB" sz="2400" dirty="0" smtClean="0">
                <a:solidFill>
                  <a:srgbClr val="002060"/>
                </a:solidFill>
                <a:latin typeface="Calibri" panose="020F0502020204030204" pitchFamily="34" charset="0"/>
              </a:rPr>
              <a:t>Offers courses on soft skills and management.               </a:t>
            </a:r>
          </a:p>
          <a:p>
            <a:pPr marL="0" indent="0">
              <a:lnSpc>
                <a:spcPct val="200000"/>
              </a:lnSpc>
              <a:buClr>
                <a:srgbClr val="002060"/>
              </a:buClr>
              <a:buNone/>
            </a:pPr>
            <a:r>
              <a:rPr lang="en-GB" sz="2400" dirty="0" smtClean="0">
                <a:latin typeface="Calibri" panose="020F0502020204030204" pitchFamily="34" charset="0"/>
              </a:rPr>
              <a:t> University Careers Service:</a:t>
            </a:r>
          </a:p>
          <a:p>
            <a:pPr marL="342900" indent="-342900">
              <a:lnSpc>
                <a:spcPct val="200000"/>
              </a:lnSpc>
              <a:buClr>
                <a:srgbClr val="002060"/>
              </a:buClr>
              <a:buFont typeface="Wingdings" panose="05000000000000000000" pitchFamily="2" charset="2"/>
              <a:buChar char="§"/>
            </a:pPr>
            <a:r>
              <a:rPr lang="en-GB" sz="2400" dirty="0" smtClean="0">
                <a:solidFill>
                  <a:srgbClr val="002060"/>
                </a:solidFill>
                <a:latin typeface="Calibri" panose="020F0502020204030204" pitchFamily="34" charset="0"/>
              </a:rPr>
              <a:t>Offers support, training and guidance for those moving on from Oxford.</a:t>
            </a:r>
            <a:endParaRPr lang="en-GB" sz="2400" dirty="0">
              <a:solidFill>
                <a:srgbClr val="002060"/>
              </a:solidFill>
              <a:latin typeface="Calibri" panose="020F0502020204030204" pitchFamily="34" charset="0"/>
            </a:endParaRPr>
          </a:p>
        </p:txBody>
      </p:sp>
    </p:spTree>
    <p:extLst>
      <p:ext uri="{BB962C8B-B14F-4D97-AF65-F5344CB8AC3E}">
        <p14:creationId xmlns:p14="http://schemas.microsoft.com/office/powerpoint/2010/main" val="38852494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Oxford Careers Service</a:t>
            </a:r>
            <a:endParaRPr lang="en-GB" dirty="0"/>
          </a:p>
        </p:txBody>
      </p:sp>
      <p:sp>
        <p:nvSpPr>
          <p:cNvPr id="3" name="Content Placeholder 2"/>
          <p:cNvSpPr>
            <a:spLocks noGrp="1"/>
          </p:cNvSpPr>
          <p:nvPr>
            <p:ph idx="1"/>
          </p:nvPr>
        </p:nvSpPr>
        <p:spPr/>
        <p:txBody>
          <a:bodyPr/>
          <a:lstStyle/>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Specific support for Research Staff.</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1-2-1 confidential guidance.</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Workshops on career management, Job searches and interview skills.</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Career options.</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Women in </a:t>
            </a:r>
            <a:r>
              <a:rPr lang="en-GB" sz="2400" dirty="0">
                <a:latin typeface="Calibri" panose="020F0502020204030204" pitchFamily="34" charset="0"/>
              </a:rPr>
              <a:t>a</a:t>
            </a:r>
            <a:r>
              <a:rPr lang="en-GB" sz="2400" dirty="0" smtClean="0">
                <a:latin typeface="Calibri" panose="020F0502020204030204" pitchFamily="34" charset="0"/>
              </a:rPr>
              <a:t>cademic </a:t>
            </a:r>
            <a:r>
              <a:rPr lang="en-GB" sz="2400" dirty="0">
                <a:latin typeface="Calibri" panose="020F0502020204030204" pitchFamily="34" charset="0"/>
              </a:rPr>
              <a:t>c</a:t>
            </a:r>
            <a:r>
              <a:rPr lang="en-GB" sz="2400" dirty="0" smtClean="0">
                <a:latin typeface="Calibri" panose="020F0502020204030204" pitchFamily="34" charset="0"/>
              </a:rPr>
              <a:t>areers.</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And more……</a:t>
            </a:r>
          </a:p>
          <a:p>
            <a:endParaRPr lang="en-GB" dirty="0" smtClean="0"/>
          </a:p>
          <a:p>
            <a:endParaRPr lang="en-GB" dirty="0"/>
          </a:p>
        </p:txBody>
      </p:sp>
    </p:spTree>
    <p:extLst>
      <p:ext uri="{BB962C8B-B14F-4D97-AF65-F5344CB8AC3E}">
        <p14:creationId xmlns:p14="http://schemas.microsoft.com/office/powerpoint/2010/main" val="381744279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en-GB" dirty="0" smtClean="0"/>
              <a:t>Close</a:t>
            </a:r>
          </a:p>
        </p:txBody>
      </p:sp>
      <p:sp>
        <p:nvSpPr>
          <p:cNvPr id="36867" name="Rectangle 3"/>
          <p:cNvSpPr>
            <a:spLocks noGrp="1" noChangeArrowheads="1"/>
          </p:cNvSpPr>
          <p:nvPr>
            <p:ph idx="1"/>
          </p:nvPr>
        </p:nvSpPr>
        <p:spPr/>
        <p:txBody>
          <a:bodyPr>
            <a:normAutofit/>
          </a:bodyPr>
          <a:lstStyle/>
          <a:p>
            <a:pPr marL="109728" indent="0">
              <a:lnSpc>
                <a:spcPct val="150000"/>
              </a:lnSpc>
              <a:buNone/>
            </a:pPr>
            <a:r>
              <a:rPr lang="en-GB" sz="2400" dirty="0" smtClean="0">
                <a:latin typeface="Calibri" panose="020F0502020204030204" pitchFamily="34" charset="0"/>
              </a:rPr>
              <a:t>Reminder of next steps</a:t>
            </a:r>
          </a:p>
          <a:p>
            <a:pPr marL="109728" indent="0">
              <a:lnSpc>
                <a:spcPct val="150000"/>
              </a:lnSpc>
              <a:buNone/>
            </a:pPr>
            <a:r>
              <a:rPr lang="en-GB" sz="2400" dirty="0" smtClean="0">
                <a:latin typeface="Calibri" panose="020F0502020204030204" pitchFamily="34" charset="0"/>
              </a:rPr>
              <a:t>Questions?</a:t>
            </a:r>
          </a:p>
          <a:p>
            <a:pPr marL="109728" indent="0">
              <a:lnSpc>
                <a:spcPct val="150000"/>
              </a:lnSpc>
              <a:buNone/>
            </a:pPr>
            <a:endParaRPr lang="en-GB" sz="2400" dirty="0" smtClean="0">
              <a:latin typeface="Calibri" panose="020F0502020204030204" pitchFamily="34" charset="0"/>
            </a:endParaRPr>
          </a:p>
          <a:p>
            <a:pPr marL="109728" indent="0">
              <a:lnSpc>
                <a:spcPct val="150000"/>
              </a:lnSpc>
              <a:buNone/>
            </a:pPr>
            <a:r>
              <a:rPr lang="en-GB" sz="2400" dirty="0" smtClean="0">
                <a:latin typeface="Calibri" panose="020F0502020204030204" pitchFamily="34" charset="0"/>
              </a:rPr>
              <a:t>Any concerns: email:  </a:t>
            </a:r>
          </a:p>
          <a:p>
            <a:pPr>
              <a:lnSpc>
                <a:spcPct val="150000"/>
              </a:lnSpc>
              <a:buClr>
                <a:srgbClr val="002060"/>
              </a:buClr>
              <a:buFont typeface="Wingdings" panose="05000000000000000000" pitchFamily="2" charset="2"/>
              <a:buChar char="§"/>
            </a:pPr>
            <a:r>
              <a:rPr lang="en-GB" sz="2400" dirty="0" smtClean="0">
                <a:solidFill>
                  <a:srgbClr val="002060"/>
                </a:solidFill>
                <a:latin typeface="Calibri" panose="020F0502020204030204" pitchFamily="34" charset="0"/>
              </a:rPr>
              <a:t>HR Team – personnel@physics.ox.ac.uk</a:t>
            </a:r>
          </a:p>
          <a:p>
            <a:pPr>
              <a:lnSpc>
                <a:spcPct val="150000"/>
              </a:lnSpc>
              <a:buClr>
                <a:srgbClr val="002060"/>
              </a:buClr>
              <a:buFont typeface="Wingdings" panose="05000000000000000000" pitchFamily="2" charset="2"/>
              <a:buChar char="§"/>
            </a:pPr>
            <a:r>
              <a:rPr lang="en-GB" sz="2400" dirty="0" smtClean="0">
                <a:solidFill>
                  <a:srgbClr val="002060"/>
                </a:solidFill>
                <a:latin typeface="Calibri" panose="020F0502020204030204" pitchFamily="34" charset="0"/>
              </a:rPr>
              <a:t>John Gillic – john.gillic@physics.ox.ac.uk </a:t>
            </a:r>
          </a:p>
          <a:p>
            <a:pPr>
              <a:lnSpc>
                <a:spcPct val="150000"/>
              </a:lnSpc>
              <a:buClr>
                <a:srgbClr val="002060"/>
              </a:buClr>
              <a:buFont typeface="Wingdings" panose="05000000000000000000" pitchFamily="2" charset="2"/>
              <a:buChar char="§"/>
            </a:pPr>
            <a:r>
              <a:rPr lang="en-GB" sz="2400" dirty="0" smtClean="0">
                <a:solidFill>
                  <a:srgbClr val="002060"/>
                </a:solidFill>
                <a:latin typeface="Calibri" panose="020F0502020204030204" pitchFamily="34" charset="0"/>
              </a:rPr>
              <a:t>Penny Taylor – p.taylor2@physics.ox.ac.uk</a:t>
            </a:r>
          </a:p>
          <a:p>
            <a:pPr marL="109728" indent="0">
              <a:lnSpc>
                <a:spcPct val="150000"/>
              </a:lnSpc>
              <a:buClr>
                <a:srgbClr val="002060"/>
              </a:buClr>
              <a:buNone/>
            </a:pPr>
            <a:endParaRPr lang="en-GB" sz="2400" dirty="0" smtClean="0">
              <a:solidFill>
                <a:srgbClr val="00206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GB" dirty="0" smtClean="0"/>
              <a:t>Summary</a:t>
            </a:r>
          </a:p>
        </p:txBody>
      </p:sp>
      <p:sp>
        <p:nvSpPr>
          <p:cNvPr id="30723" name="Rectangle 3"/>
          <p:cNvSpPr>
            <a:spLocks noGrp="1" noChangeArrowheads="1"/>
          </p:cNvSpPr>
          <p:nvPr>
            <p:ph idx="1"/>
          </p:nvPr>
        </p:nvSpPr>
        <p:spPr/>
        <p:txBody>
          <a:bodyPr>
            <a:normAutofit fontScale="92500"/>
          </a:bodyPr>
          <a:lstStyle/>
          <a:p>
            <a:pPr eaLnBrk="1" hangingPunct="1">
              <a:lnSpc>
                <a:spcPct val="150000"/>
              </a:lnSpc>
              <a:buClr>
                <a:schemeClr val="accent6">
                  <a:lumMod val="50000"/>
                </a:schemeClr>
              </a:buClr>
              <a:buFont typeface="Wingdings" panose="05000000000000000000" pitchFamily="2" charset="2"/>
              <a:buChar char="§"/>
            </a:pPr>
            <a:r>
              <a:rPr lang="en-GB" sz="2800" dirty="0">
                <a:latin typeface="Calibri" panose="020F0502020204030204" pitchFamily="34" charset="0"/>
              </a:rPr>
              <a:t>I</a:t>
            </a:r>
            <a:r>
              <a:rPr lang="en-GB" sz="2800" dirty="0" smtClean="0">
                <a:latin typeface="Calibri" panose="020F0502020204030204" pitchFamily="34" charset="0"/>
              </a:rPr>
              <a:t>ntroduced for all staff in February 2011.</a:t>
            </a:r>
          </a:p>
          <a:p>
            <a:pPr eaLnBrk="1" hangingPunct="1">
              <a:lnSpc>
                <a:spcPct val="150000"/>
              </a:lnSpc>
              <a:buClr>
                <a:schemeClr val="accent6">
                  <a:lumMod val="50000"/>
                </a:schemeClr>
              </a:buClr>
              <a:buFont typeface="Wingdings" panose="05000000000000000000" pitchFamily="2" charset="2"/>
              <a:buChar char="§"/>
            </a:pPr>
            <a:r>
              <a:rPr lang="en-GB" sz="2800" dirty="0" smtClean="0">
                <a:latin typeface="Calibri" panose="020F0502020204030204" pitchFamily="34" charset="0"/>
              </a:rPr>
              <a:t>Confidential annual discussion, to be led by Supervisor, Head of Sub-department or Head of Department.</a:t>
            </a:r>
          </a:p>
          <a:p>
            <a:pPr eaLnBrk="1" hangingPunct="1">
              <a:lnSpc>
                <a:spcPct val="150000"/>
              </a:lnSpc>
              <a:buClr>
                <a:schemeClr val="accent6">
                  <a:lumMod val="50000"/>
                </a:schemeClr>
              </a:buClr>
              <a:buFont typeface="Wingdings" panose="05000000000000000000" pitchFamily="2" charset="2"/>
              <a:buChar char="§"/>
            </a:pPr>
            <a:r>
              <a:rPr lang="en-GB" dirty="0">
                <a:latin typeface="Calibri" panose="020F0502020204030204" pitchFamily="34" charset="0"/>
              </a:rPr>
              <a:t>A</a:t>
            </a:r>
            <a:r>
              <a:rPr lang="en-GB" sz="2800" dirty="0" smtClean="0">
                <a:latin typeface="Calibri" panose="020F0502020204030204" pitchFamily="34" charset="0"/>
              </a:rPr>
              <a:t>ll discussions to be completed by 31 March 2016. </a:t>
            </a:r>
          </a:p>
          <a:p>
            <a:pPr eaLnBrk="1" hangingPunct="1">
              <a:lnSpc>
                <a:spcPct val="150000"/>
              </a:lnSpc>
              <a:buClr>
                <a:schemeClr val="accent6">
                  <a:lumMod val="50000"/>
                </a:schemeClr>
              </a:buClr>
              <a:buFont typeface="Wingdings" panose="05000000000000000000" pitchFamily="2" charset="2"/>
              <a:buChar char="§"/>
            </a:pPr>
            <a:r>
              <a:rPr lang="en-GB" sz="2800" dirty="0" smtClean="0">
                <a:latin typeface="Calibri" panose="020F0502020204030204" pitchFamily="34" charset="0"/>
              </a:rPr>
              <a:t>Scheme to be reviewed by PMC in Trinity term 2016.</a:t>
            </a:r>
          </a:p>
          <a:p>
            <a:pPr eaLnBrk="1" hangingPunct="1">
              <a:lnSpc>
                <a:spcPct val="150000"/>
              </a:lnSpc>
              <a:buClr>
                <a:schemeClr val="accent6">
                  <a:lumMod val="50000"/>
                </a:schemeClr>
              </a:buClr>
              <a:buFont typeface="Wingdings" panose="05000000000000000000" pitchFamily="2" charset="2"/>
              <a:buChar char="§"/>
            </a:pPr>
            <a:r>
              <a:rPr lang="en-GB" sz="2800" dirty="0" smtClean="0">
                <a:latin typeface="Calibri" panose="020F0502020204030204" pitchFamily="34" charset="0"/>
              </a:rPr>
              <a:t>Stress question remains important.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80728"/>
            <a:ext cx="8229600" cy="1080120"/>
          </a:xfrm>
        </p:spPr>
        <p:txBody>
          <a:bodyPr/>
          <a:lstStyle/>
          <a:p>
            <a:r>
              <a:rPr lang="en-GB" dirty="0" smtClean="0"/>
              <a:t> Stress Question</a:t>
            </a:r>
            <a:endParaRPr lang="en-GB" dirty="0"/>
          </a:p>
        </p:txBody>
      </p:sp>
      <p:sp>
        <p:nvSpPr>
          <p:cNvPr id="3" name="Content Placeholder 2"/>
          <p:cNvSpPr>
            <a:spLocks noGrp="1"/>
          </p:cNvSpPr>
          <p:nvPr>
            <p:ph idx="1"/>
          </p:nvPr>
        </p:nvSpPr>
        <p:spPr>
          <a:xfrm>
            <a:off x="539552" y="1844824"/>
            <a:ext cx="8229600" cy="4176713"/>
          </a:xfrm>
        </p:spPr>
        <p:txBody>
          <a:bodyPr>
            <a:normAutofit/>
          </a:bodyPr>
          <a:lstStyle/>
          <a:p>
            <a:pPr marL="109728" indent="0">
              <a:lnSpc>
                <a:spcPct val="150000"/>
              </a:lnSpc>
              <a:buNone/>
            </a:pPr>
            <a:r>
              <a:rPr lang="en-GB" sz="2400" dirty="0">
                <a:latin typeface="Calibri" panose="020F0502020204030204" pitchFamily="34" charset="0"/>
              </a:rPr>
              <a:t>The Department takes work related stress (</a:t>
            </a:r>
            <a:r>
              <a:rPr lang="en-GB" sz="2400" dirty="0" err="1">
                <a:latin typeface="Calibri" panose="020F0502020204030204" pitchFamily="34" charset="0"/>
              </a:rPr>
              <a:t>WRS</a:t>
            </a:r>
            <a:r>
              <a:rPr lang="en-GB" sz="2400" dirty="0">
                <a:latin typeface="Calibri" panose="020F0502020204030204" pitchFamily="34" charset="0"/>
              </a:rPr>
              <a:t>) very seriously. </a:t>
            </a:r>
            <a:r>
              <a:rPr lang="en-GB" sz="2400" dirty="0" err="1">
                <a:latin typeface="Calibri" panose="020F0502020204030204" pitchFamily="34" charset="0"/>
              </a:rPr>
              <a:t>WRS</a:t>
            </a:r>
            <a:r>
              <a:rPr lang="en-GB" sz="2400" dirty="0">
                <a:latin typeface="Calibri" panose="020F0502020204030204" pitchFamily="34" charset="0"/>
              </a:rPr>
              <a:t> is the adverse reaction that people have to excessive pressure or other types of demand placed on them. If you feel that you are suffering from emotional, mental or physical changes these may be indictors that you are suffering from work related stress. Does the individual feel that they have suffered from </a:t>
            </a:r>
            <a:r>
              <a:rPr lang="en-GB" sz="2400" dirty="0" err="1">
                <a:latin typeface="Calibri" panose="020F0502020204030204" pitchFamily="34" charset="0"/>
              </a:rPr>
              <a:t>WRS</a:t>
            </a:r>
            <a:r>
              <a:rPr lang="en-GB" sz="2400" dirty="0">
                <a:latin typeface="Calibri" panose="020F0502020204030204" pitchFamily="34" charset="0"/>
              </a:rPr>
              <a:t> in the last 12 months? </a:t>
            </a:r>
          </a:p>
        </p:txBody>
      </p:sp>
    </p:spTree>
    <p:extLst>
      <p:ext uri="{BB962C8B-B14F-4D97-AF65-F5344CB8AC3E}">
        <p14:creationId xmlns:p14="http://schemas.microsoft.com/office/powerpoint/2010/main" val="4217870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Rectangle 3"/>
          <p:cNvSpPr/>
          <p:nvPr/>
        </p:nvSpPr>
        <p:spPr>
          <a:xfrm>
            <a:off x="539552" y="1988840"/>
            <a:ext cx="7992888" cy="1754326"/>
          </a:xfrm>
          <a:prstGeom prst="rect">
            <a:avLst/>
          </a:prstGeom>
        </p:spPr>
        <p:txBody>
          <a:bodyPr wrap="square">
            <a:spAutoFit/>
          </a:bodyPr>
          <a:lstStyle/>
          <a:p>
            <a:pPr>
              <a:lnSpc>
                <a:spcPct val="150000"/>
              </a:lnSpc>
            </a:pPr>
            <a:r>
              <a:rPr lang="en-GB" sz="2400" dirty="0">
                <a:solidFill>
                  <a:schemeClr val="tx1"/>
                </a:solidFill>
                <a:latin typeface="Calibri" panose="020F0502020204030204" pitchFamily="34" charset="0"/>
              </a:rPr>
              <a:t>If </a:t>
            </a:r>
            <a:r>
              <a:rPr lang="en-GB" sz="2400" dirty="0" smtClean="0">
                <a:solidFill>
                  <a:schemeClr val="tx1"/>
                </a:solidFill>
                <a:latin typeface="Calibri" panose="020F0502020204030204" pitchFamily="34" charset="0"/>
              </a:rPr>
              <a:t>so, then assistance </a:t>
            </a:r>
            <a:r>
              <a:rPr lang="en-GB" sz="2400" dirty="0">
                <a:solidFill>
                  <a:schemeClr val="tx1"/>
                </a:solidFill>
                <a:latin typeface="Calibri" panose="020F0502020204030204" pitchFamily="34" charset="0"/>
              </a:rPr>
              <a:t>is available </a:t>
            </a:r>
            <a:r>
              <a:rPr lang="en-GB" sz="2400" dirty="0" smtClean="0">
                <a:solidFill>
                  <a:schemeClr val="tx1"/>
                </a:solidFill>
                <a:latin typeface="Calibri" panose="020F0502020204030204" pitchFamily="34" charset="0"/>
              </a:rPr>
              <a:t>in confidence from a variety of sources e.g. the </a:t>
            </a:r>
            <a:r>
              <a:rPr lang="en-GB" sz="2400" dirty="0">
                <a:solidFill>
                  <a:schemeClr val="tx1"/>
                </a:solidFill>
                <a:latin typeface="Calibri" panose="020F0502020204030204" pitchFamily="34" charset="0"/>
              </a:rPr>
              <a:t>Senior Administrator, the HR Manager, the Head of </a:t>
            </a:r>
            <a:r>
              <a:rPr lang="en-GB" sz="2400" dirty="0" smtClean="0">
                <a:solidFill>
                  <a:schemeClr val="tx1"/>
                </a:solidFill>
                <a:latin typeface="Calibri" panose="020F0502020204030204" pitchFamily="34" charset="0"/>
              </a:rPr>
              <a:t>Sub-Department</a:t>
            </a:r>
            <a:r>
              <a:rPr lang="en-GB" sz="2400" dirty="0">
                <a:solidFill>
                  <a:schemeClr val="tx1"/>
                </a:solidFill>
                <a:latin typeface="Calibri" panose="020F0502020204030204" pitchFamily="34" charset="0"/>
              </a:rPr>
              <a:t> </a:t>
            </a:r>
            <a:r>
              <a:rPr lang="en-GB" sz="2400" dirty="0" smtClean="0">
                <a:solidFill>
                  <a:schemeClr val="tx1"/>
                </a:solidFill>
                <a:latin typeface="Calibri" panose="020F0502020204030204" pitchFamily="34" charset="0"/>
              </a:rPr>
              <a:t>or </a:t>
            </a:r>
            <a:r>
              <a:rPr lang="en-GB" sz="2400" dirty="0">
                <a:solidFill>
                  <a:schemeClr val="tx1"/>
                </a:solidFill>
                <a:latin typeface="Calibri" panose="020F0502020204030204" pitchFamily="34" charset="0"/>
              </a:rPr>
              <a:t>Harassment </a:t>
            </a:r>
            <a:r>
              <a:rPr lang="en-GB" sz="2400" dirty="0" smtClean="0">
                <a:solidFill>
                  <a:schemeClr val="tx1"/>
                </a:solidFill>
                <a:latin typeface="Calibri" panose="020F0502020204030204" pitchFamily="34" charset="0"/>
              </a:rPr>
              <a:t>Advisors.</a:t>
            </a:r>
            <a:endParaRPr lang="en-GB" sz="24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412840838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GB" dirty="0" smtClean="0"/>
              <a:t>Purpose of SDD</a:t>
            </a:r>
          </a:p>
        </p:txBody>
      </p:sp>
      <p:sp>
        <p:nvSpPr>
          <p:cNvPr id="31747" name="Rectangle 3"/>
          <p:cNvSpPr>
            <a:spLocks noGrp="1" noChangeArrowheads="1"/>
          </p:cNvSpPr>
          <p:nvPr>
            <p:ph idx="1"/>
          </p:nvPr>
        </p:nvSpPr>
        <p:spPr/>
        <p:txBody>
          <a:bodyPr>
            <a:normAutofit/>
          </a:bodyPr>
          <a:lstStyle/>
          <a:p>
            <a:pPr>
              <a:buClr>
                <a:srgbClr val="002060"/>
              </a:buClr>
              <a:buFont typeface="Wingdings" panose="05000000000000000000" pitchFamily="2" charset="2"/>
              <a:buChar char="§"/>
            </a:pPr>
            <a:r>
              <a:rPr lang="en-GB" sz="2400" dirty="0" smtClean="0">
                <a:latin typeface="Calibri" panose="020F0502020204030204" pitchFamily="34" charset="0"/>
              </a:rPr>
              <a:t>To ensure ALL staff have the opportunity to:</a:t>
            </a:r>
          </a:p>
          <a:p>
            <a:pPr marL="109728" indent="0">
              <a:buClr>
                <a:srgbClr val="002060"/>
              </a:buClr>
              <a:buNone/>
            </a:pPr>
            <a:endParaRPr lang="en-GB" sz="2400" dirty="0" smtClean="0">
              <a:latin typeface="Calibri" panose="020F0502020204030204" pitchFamily="34" charset="0"/>
            </a:endParaRPr>
          </a:p>
          <a:p>
            <a:pPr lvl="1">
              <a:lnSpc>
                <a:spcPct val="150000"/>
              </a:lnSpc>
              <a:buClr>
                <a:srgbClr val="002060"/>
              </a:buClr>
            </a:pPr>
            <a:r>
              <a:rPr lang="en-GB" sz="2400" dirty="0" smtClean="0">
                <a:solidFill>
                  <a:schemeClr val="accent1">
                    <a:lumMod val="50000"/>
                  </a:schemeClr>
                </a:solidFill>
                <a:latin typeface="Calibri" panose="020F0502020204030204" pitchFamily="34" charset="0"/>
              </a:rPr>
              <a:t>Reflect on and evaluate all aspects of their work </a:t>
            </a:r>
          </a:p>
          <a:p>
            <a:pPr lvl="1">
              <a:lnSpc>
                <a:spcPct val="150000"/>
              </a:lnSpc>
              <a:buClr>
                <a:srgbClr val="002060"/>
              </a:buClr>
            </a:pPr>
            <a:r>
              <a:rPr lang="en-GB" sz="2400" dirty="0" smtClean="0">
                <a:solidFill>
                  <a:schemeClr val="accent1">
                    <a:lumMod val="50000"/>
                  </a:schemeClr>
                </a:solidFill>
                <a:latin typeface="Calibri" panose="020F0502020204030204" pitchFamily="34" charset="0"/>
              </a:rPr>
              <a:t>Consider their own professional and career development and how this can be supported by the Department</a:t>
            </a:r>
          </a:p>
          <a:p>
            <a:pPr lvl="1">
              <a:lnSpc>
                <a:spcPct val="150000"/>
              </a:lnSpc>
              <a:buClr>
                <a:srgbClr val="002060"/>
              </a:buClr>
            </a:pPr>
            <a:r>
              <a:rPr lang="en-GB" sz="2400" dirty="0" smtClean="0">
                <a:solidFill>
                  <a:schemeClr val="accent1">
                    <a:lumMod val="50000"/>
                  </a:schemeClr>
                </a:solidFill>
                <a:latin typeface="Calibri" panose="020F0502020204030204" pitchFamily="34" charset="0"/>
              </a:rPr>
              <a:t>The Head of Physics expects all staff to take part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Form of discussion</a:t>
            </a:r>
            <a:endParaRPr lang="en-GB" dirty="0"/>
          </a:p>
        </p:txBody>
      </p:sp>
      <p:sp>
        <p:nvSpPr>
          <p:cNvPr id="3" name="Content Placeholder 2"/>
          <p:cNvSpPr>
            <a:spLocks noGrp="1"/>
          </p:cNvSpPr>
          <p:nvPr>
            <p:ph idx="1"/>
          </p:nvPr>
        </p:nvSpPr>
        <p:spPr/>
        <p:txBody>
          <a:bodyPr>
            <a:normAutofit/>
          </a:bodyPr>
          <a:lstStyle/>
          <a:p>
            <a:r>
              <a:rPr lang="en-GB" sz="2400" dirty="0" smtClean="0">
                <a:latin typeface="Calibri" panose="020F0502020204030204" pitchFamily="34" charset="0"/>
              </a:rPr>
              <a:t>Academics with MPLS contracts have discussions every five years. Process is defined by MPLS.</a:t>
            </a:r>
          </a:p>
          <a:p>
            <a:r>
              <a:rPr lang="en-GB" sz="2400" dirty="0" smtClean="0">
                <a:latin typeface="Calibri" panose="020F0502020204030204" pitchFamily="34" charset="0"/>
              </a:rPr>
              <a:t>Academics with Physics’ contracts can have discussions annually. The form to be used is the Physics Academic Discussion (PAD) form.</a:t>
            </a:r>
          </a:p>
          <a:p>
            <a:r>
              <a:rPr lang="en-GB" sz="2400" dirty="0" smtClean="0">
                <a:latin typeface="Calibri" panose="020F0502020204030204" pitchFamily="34" charset="0"/>
              </a:rPr>
              <a:t>Research staff have discussions annually using the Research Staff Discussion (RS) form.</a:t>
            </a:r>
          </a:p>
          <a:p>
            <a:r>
              <a:rPr lang="en-GB" sz="2400" dirty="0" smtClean="0">
                <a:latin typeface="Calibri" panose="020F0502020204030204" pitchFamily="34" charset="0"/>
              </a:rPr>
              <a:t>Support staff have discussions annually using the Support Staff Discussion (</a:t>
            </a:r>
            <a:r>
              <a:rPr lang="en-GB" sz="2400" dirty="0">
                <a:latin typeface="Calibri" panose="020F0502020204030204" pitchFamily="34" charset="0"/>
              </a:rPr>
              <a:t>S</a:t>
            </a:r>
            <a:r>
              <a:rPr lang="en-GB" sz="2400" dirty="0" smtClean="0">
                <a:latin typeface="Calibri" panose="020F0502020204030204" pitchFamily="34" charset="0"/>
              </a:rPr>
              <a:t>S) form. </a:t>
            </a:r>
            <a:endParaRPr lang="en-GB" sz="2400" dirty="0">
              <a:latin typeface="Calibri" panose="020F0502020204030204" pitchFamily="34" charset="0"/>
            </a:endParaRPr>
          </a:p>
        </p:txBody>
      </p:sp>
    </p:spTree>
    <p:extLst>
      <p:ext uri="{BB962C8B-B14F-4D97-AF65-F5344CB8AC3E}">
        <p14:creationId xmlns:p14="http://schemas.microsoft.com/office/powerpoint/2010/main" val="1695702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GB" dirty="0" smtClean="0"/>
              <a:t>Process (1)</a:t>
            </a:r>
          </a:p>
        </p:txBody>
      </p:sp>
      <p:sp>
        <p:nvSpPr>
          <p:cNvPr id="32771" name="Rectangle 3"/>
          <p:cNvSpPr>
            <a:spLocks noGrp="1" noChangeArrowheads="1"/>
          </p:cNvSpPr>
          <p:nvPr>
            <p:ph idx="1"/>
          </p:nvPr>
        </p:nvSpPr>
        <p:spPr/>
        <p:txBody>
          <a:bodyPr>
            <a:normAutofit/>
          </a:bodyPr>
          <a:lstStyle/>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Heads of Sub-department and their Administrators agree who will conduct the discussion for each member of staff.</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Agreed ‘reviewers’ invite individuals to a discussion and agree date.</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Both parties prepare by completing the checklist in advance and sharing any relevant thoughts  (i.e. to agree an ‘agenda’ for the meeting).</a:t>
            </a:r>
          </a:p>
          <a:p>
            <a:endParaRPr lang="en-GB" sz="28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GB" dirty="0" smtClean="0"/>
              <a:t>Process (2)</a:t>
            </a:r>
          </a:p>
        </p:txBody>
      </p:sp>
      <p:sp>
        <p:nvSpPr>
          <p:cNvPr id="33795" name="Rectangle 3"/>
          <p:cNvSpPr>
            <a:spLocks noGrp="1" noChangeArrowheads="1"/>
          </p:cNvSpPr>
          <p:nvPr>
            <p:ph idx="1"/>
          </p:nvPr>
        </p:nvSpPr>
        <p:spPr/>
        <p:txBody>
          <a:bodyPr>
            <a:normAutofit fontScale="92500" lnSpcReduction="20000"/>
          </a:bodyPr>
          <a:lstStyle/>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Confidential discussion (up to one hour).</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Make a brief record, including any agreed actions and responsibility for following them up.</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Agree any points to be shared with Head of Sub-Department (and Physics Management Committee, if appropriate).</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Record to be held only by individual and reviewer. In the case of research staff, a copy will be forwarded to the </a:t>
            </a:r>
            <a:r>
              <a:rPr lang="en-GB" sz="2400" dirty="0" err="1" smtClean="0">
                <a:latin typeface="Calibri" panose="020F0502020204030204" pitchFamily="34" charset="0"/>
              </a:rPr>
              <a:t>HoSD</a:t>
            </a:r>
            <a:r>
              <a:rPr lang="en-GB" sz="2400" dirty="0" smtClean="0">
                <a:latin typeface="Calibri" panose="020F0502020204030204" pitchFamily="34" charset="0"/>
              </a:rPr>
              <a:t>.</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Reviewer to notify Sub-Department Administrator that discussion has taken place.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GB" sz="4000" dirty="0" smtClean="0"/>
              <a:t>Format of discussion</a:t>
            </a:r>
          </a:p>
        </p:txBody>
      </p:sp>
      <p:sp>
        <p:nvSpPr>
          <p:cNvPr id="34819" name="Rectangle 3"/>
          <p:cNvSpPr>
            <a:spLocks noGrp="1" noChangeArrowheads="1"/>
          </p:cNvSpPr>
          <p:nvPr>
            <p:ph idx="1"/>
          </p:nvPr>
        </p:nvSpPr>
        <p:spPr/>
        <p:txBody>
          <a:bodyPr>
            <a:normAutofit fontScale="92500" lnSpcReduction="20000"/>
          </a:bodyPr>
          <a:lstStyle/>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Review of the role over the last year.</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Any suggestions for change (role, group or team, sub-department, department)?</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Any new areas of interest the Department could support the individual in?</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If appropriate, review career goals and progress toward next job / contract.</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Stress. </a:t>
            </a:r>
          </a:p>
          <a:p>
            <a:pPr>
              <a:lnSpc>
                <a:spcPct val="150000"/>
              </a:lnSpc>
              <a:buClr>
                <a:srgbClr val="002060"/>
              </a:buClr>
              <a:buFont typeface="Wingdings" panose="05000000000000000000" pitchFamily="2" charset="2"/>
              <a:buChar char="§"/>
            </a:pPr>
            <a:r>
              <a:rPr lang="en-GB" sz="2400" dirty="0" smtClean="0">
                <a:latin typeface="Calibri" panose="020F0502020204030204" pitchFamily="34" charset="0"/>
              </a:rPr>
              <a:t>Any other issues.</a:t>
            </a:r>
          </a:p>
          <a:p>
            <a:pPr>
              <a:lnSpc>
                <a:spcPct val="90000"/>
              </a:lnSpc>
            </a:pPr>
            <a:endParaRPr lang="en-GB" dirty="0" smtClean="0"/>
          </a:p>
        </p:txBody>
      </p:sp>
    </p:spTree>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1_Physics master with new logo">
  <a:themeElements>
    <a:clrScheme name="1_Physics master with new 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Physics master with new logo">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FF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sz="1000" b="0" i="0" u="none" strike="noStrike" cap="none" normalizeH="0" baseline="0" smtClean="0">
            <a:ln>
              <a:noFill/>
            </a:ln>
            <a:solidFill>
              <a:srgbClr val="FFCC00"/>
            </a:solidFill>
            <a:effectLst/>
            <a:latin typeface="Comic Sans MS" pitchFamily="66" charset="0"/>
          </a:defRPr>
        </a:defPPr>
      </a:lstStyle>
    </a:spDef>
    <a:lnDef>
      <a:spPr bwMode="auto">
        <a:xfrm>
          <a:off x="0" y="0"/>
          <a:ext cx="1" cy="1"/>
        </a:xfrm>
        <a:custGeom>
          <a:avLst/>
          <a:gdLst/>
          <a:ahLst/>
          <a:cxnLst/>
          <a:rect l="0" t="0" r="0" b="0"/>
          <a:pathLst/>
        </a:custGeom>
        <a:noFill/>
        <a:ln w="12700" cap="flat" cmpd="sng" algn="ctr">
          <a:solidFill>
            <a:srgbClr val="FFCC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sz="1000" b="0" i="0" u="none" strike="noStrike" cap="none" normalizeH="0" baseline="0" smtClean="0">
            <a:ln>
              <a:noFill/>
            </a:ln>
            <a:solidFill>
              <a:srgbClr val="FFCC00"/>
            </a:solidFill>
            <a:effectLst/>
            <a:latin typeface="Comic Sans MS" pitchFamily="66" charset="0"/>
          </a:defRPr>
        </a:defPPr>
      </a:lstStyle>
    </a:lnDef>
  </a:objectDefaults>
  <a:extraClrSchemeLst>
    <a:extraClrScheme>
      <a:clrScheme name="1_Physics master with new log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Physics master with new log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Physics master with new log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Physics master with new log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Physics master with new log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Physics master with new log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Physics master with new log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Physics master with new log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Physics master with new log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Physics master with new log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Physics master with new log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Physics master with new log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themeOverride>
</file>

<file path=docProps/app.xml><?xml version="1.0" encoding="utf-8"?>
<Properties xmlns="http://schemas.openxmlformats.org/officeDocument/2006/extended-properties" xmlns:vt="http://schemas.openxmlformats.org/officeDocument/2006/docPropsVTypes">
  <Template>Physics master slide</Template>
  <TotalTime>471</TotalTime>
  <Words>664</Words>
  <Application>Microsoft Macintosh PowerPoint</Application>
  <PresentationFormat>On-screen Show (4:3)</PresentationFormat>
  <Paragraphs>80</Paragraphs>
  <Slides>14</Slides>
  <Notes>1</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14</vt:i4>
      </vt:variant>
    </vt:vector>
  </HeadingPairs>
  <TitlesOfParts>
    <vt:vector size="26" baseType="lpstr">
      <vt:lpstr>Arial</vt:lpstr>
      <vt:lpstr>Bookman Old Style</vt:lpstr>
      <vt:lpstr>Calibri</vt:lpstr>
      <vt:lpstr>Comic Sans MS</vt:lpstr>
      <vt:lpstr>Georgia</vt:lpstr>
      <vt:lpstr>Trebuchet MS</vt:lpstr>
      <vt:lpstr>Verdana</vt:lpstr>
      <vt:lpstr>Wingdings</vt:lpstr>
      <vt:lpstr>Wingdings 2</vt:lpstr>
      <vt:lpstr>1_Physics master with new logo</vt:lpstr>
      <vt:lpstr>Custom Design</vt:lpstr>
      <vt:lpstr>Urban</vt:lpstr>
      <vt:lpstr>Staff Development Discussions 2016</vt:lpstr>
      <vt:lpstr>Summary</vt:lpstr>
      <vt:lpstr> Stress Question</vt:lpstr>
      <vt:lpstr>PowerPoint Presentation</vt:lpstr>
      <vt:lpstr>Purpose of SDD</vt:lpstr>
      <vt:lpstr>Form of discussion</vt:lpstr>
      <vt:lpstr>Process (1)</vt:lpstr>
      <vt:lpstr>Process (2)</vt:lpstr>
      <vt:lpstr>Format of discussion</vt:lpstr>
      <vt:lpstr>SMART</vt:lpstr>
      <vt:lpstr>Changes to the Research Staff form</vt:lpstr>
      <vt:lpstr>Training and Development</vt:lpstr>
      <vt:lpstr>Oxford Careers Service</vt:lpstr>
      <vt:lpstr>Close</vt:lpstr>
    </vt:vector>
  </TitlesOfParts>
  <Company>Dept of Physics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Header</dc:title>
  <dc:creator>Lindsay Walker</dc:creator>
  <cp:lastModifiedBy>Niranjan Thatte</cp:lastModifiedBy>
  <cp:revision>43</cp:revision>
  <cp:lastPrinted>2015-11-03T09:45:41Z</cp:lastPrinted>
  <dcterms:created xsi:type="dcterms:W3CDTF">2011-01-18T14:15:32Z</dcterms:created>
  <dcterms:modified xsi:type="dcterms:W3CDTF">2016-02-04T15:10:19Z</dcterms:modified>
</cp:coreProperties>
</file>