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163" autoAdjust="0"/>
  </p:normalViewPr>
  <p:slideViewPr>
    <p:cSldViewPr>
      <p:cViewPr>
        <p:scale>
          <a:sx n="100" d="100"/>
          <a:sy n="100" d="100"/>
        </p:scale>
        <p:origin x="-4592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C001-00C6-C64F-A2F3-DA141DA531C1}" type="datetimeFigureOut">
              <a:rPr lang="en-US" smtClean="0"/>
              <a:t>04/05/2012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189AD-D37C-9140-B084-A7ADED9C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1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should update this with any safety considerations specific to your venue or version of the show.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www.physics.ox.ac.uk</a:t>
            </a:r>
            <a:r>
              <a:rPr lang="en-US" dirty="0" smtClean="0"/>
              <a:t>/accelerate/resources/safety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94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representation of a </a:t>
            </a:r>
            <a:r>
              <a:rPr lang="en-US" dirty="0" err="1" smtClean="0"/>
              <a:t>haemoglobin</a:t>
            </a:r>
            <a:r>
              <a:rPr lang="en-US" dirty="0" smtClean="0"/>
              <a:t> molecule,</a:t>
            </a:r>
            <a:r>
              <a:rPr lang="en-US" baseline="0" dirty="0" smtClean="0"/>
              <a:t> which is used to carry oxygen in blood.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998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aerial view of the Diamond Light Source.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diamond.ac.uk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1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</a:t>
            </a:r>
            <a:r>
              <a:rPr lang="en-US" baseline="0" dirty="0" smtClean="0"/>
              <a:t> cavities like this one are used to accelerate the protons in the LHC.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4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cartoon shows two protons slamming together, and two </a:t>
            </a:r>
            <a:r>
              <a:rPr lang="en-US" i="1" dirty="0" smtClean="0"/>
              <a:t>entirely different</a:t>
            </a:r>
            <a:r>
              <a:rPr lang="en-US" i="0" dirty="0" smtClean="0"/>
              <a:t> particles coming out.</a:t>
            </a:r>
            <a:r>
              <a:rPr lang="en-US" i="0" baseline="0" dirty="0" smtClean="0"/>
              <a:t> It’s usually a lot messier than this…for a start it’s the quarks rather than entire protons which collide!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02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 = energy</a:t>
            </a:r>
          </a:p>
          <a:p>
            <a:r>
              <a:rPr lang="en-US" dirty="0" smtClean="0"/>
              <a:t>m</a:t>
            </a:r>
            <a:r>
              <a:rPr lang="en-US" baseline="0" dirty="0" smtClean="0"/>
              <a:t> = mass</a:t>
            </a:r>
          </a:p>
          <a:p>
            <a:r>
              <a:rPr lang="en-US" baseline="0" dirty="0" smtClean="0"/>
              <a:t>c = the speed of light, 299,792,458 m/s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01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ATLAS cavern</a:t>
            </a:r>
            <a:r>
              <a:rPr lang="en-US" baseline="0" dirty="0" smtClean="0"/>
              <a:t> before all the detector electronics were placed inside. The hard-hatted guy stood in the middle gives a sense of scale. The orange-striped tubes are electromagnets which bend the paths of the particles spraying out from a collision.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222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ATLAS detector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endcap</a:t>
            </a:r>
            <a:r>
              <a:rPr lang="en-US" baseline="0" dirty="0" smtClean="0"/>
              <a:t>, behind which is the mass of electronics which was inserted.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71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one of the aisles of servers at the LHC, used to store</a:t>
            </a:r>
            <a:r>
              <a:rPr lang="en-US" baseline="0" dirty="0" smtClean="0"/>
              <a:t> and process the data collected, and share it worldwide on the Grid.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72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image from earlier of the CMS detector—one of the general-purpose detectors, along with ATLAS.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745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simulation of an event from </a:t>
            </a:r>
            <a:r>
              <a:rPr lang="en-US" dirty="0" err="1" smtClean="0"/>
              <a:t>LHCb</a:t>
            </a:r>
            <a:r>
              <a:rPr lang="en-US" dirty="0" smtClean="0"/>
              <a:t>, which</a:t>
            </a:r>
            <a:r>
              <a:rPr lang="en-US" baseline="0" dirty="0" smtClean="0"/>
              <a:t> is trying to account for the asymmetry between matter and antimatter.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480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first time we encounter</a:t>
            </a:r>
            <a:r>
              <a:rPr lang="en-US" baseline="0" dirty="0" smtClean="0"/>
              <a:t> the recipe for a particle accelerator</a:t>
            </a:r>
          </a:p>
          <a:p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www.physics.ox.ac.uk</a:t>
            </a:r>
            <a:r>
              <a:rPr lang="en-US" dirty="0" smtClean="0"/>
              <a:t>/accelerate/resources/the-recipe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8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image of the LHC from the air. The blue line </a:t>
            </a:r>
            <a:r>
              <a:rPr lang="en-US" dirty="0" err="1" smtClean="0"/>
              <a:t>emphasises</a:t>
            </a:r>
            <a:r>
              <a:rPr lang="en-US" baseline="0" dirty="0" smtClean="0"/>
              <a:t> the path of the accelerator tunnel, which is slightly hard to see otherwise.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584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 typical section of the underground tunnel. The</a:t>
            </a:r>
            <a:r>
              <a:rPr lang="en-US" baseline="0" dirty="0" smtClean="0"/>
              <a:t> accelerator is such a huge circle </a:t>
            </a:r>
            <a:r>
              <a:rPr lang="en-US" baseline="0" dirty="0" smtClean="0"/>
              <a:t>that, underground, </a:t>
            </a:r>
            <a:r>
              <a:rPr lang="en-US" baseline="0" dirty="0" smtClean="0"/>
              <a:t>it almost looks straight.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29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CMS detector, one of the general-purpose detectors at the LHC.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bottle of hydrogen supplies all the protons</a:t>
            </a:r>
            <a:r>
              <a:rPr lang="en-US" baseline="0" dirty="0" smtClean="0"/>
              <a:t> used in the LHC.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5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silhouettes</a:t>
            </a:r>
            <a:r>
              <a:rPr lang="en-US" baseline="0" dirty="0" smtClean="0"/>
              <a:t> represent human-scale objects being seen by reflected light. They’re actually Andrew Steele and Suzie Sheehy!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16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some human blood</a:t>
            </a:r>
            <a:r>
              <a:rPr lang="en-US" baseline="0" dirty="0" smtClean="0"/>
              <a:t> photographed with a light microscope on the Oxford University biophysics practical course. It’s Andrew Steele’s!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0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an SEM image of</a:t>
            </a:r>
            <a:r>
              <a:rPr lang="en-US" baseline="0" dirty="0" smtClean="0"/>
              <a:t> some red blood cells, courtesy of the </a:t>
            </a:r>
            <a:r>
              <a:rPr lang="en-US" baseline="0" dirty="0" err="1" smtClean="0"/>
              <a:t>Wellcome</a:t>
            </a:r>
            <a:r>
              <a:rPr lang="en-US" baseline="0" dirty="0" smtClean="0"/>
              <a:t> image library. The redness is added in post-production: electrons don’t see </a:t>
            </a:r>
            <a:r>
              <a:rPr lang="en-US" baseline="0" dirty="0" err="1" smtClean="0"/>
              <a:t>colour</a:t>
            </a:r>
            <a:r>
              <a:rPr lang="en-US" baseline="0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189AD-D37C-9140-B084-A7ADED9CA9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9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75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003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47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2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7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7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6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1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18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027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C2FE-12F0-4DD5-9583-CA7CE6424FB4}" type="datetimeFigureOut">
              <a:rPr lang="en-GB" smtClean="0"/>
              <a:t>04/05/2012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3E359-8B80-48AA-96C0-2764E689FB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734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niversity\Accelerate!\slides\for toolkit\images\accelerate 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172400" cy="22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2996952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latin typeface="Gill Sans MT" pitchFamily="34" charset="0"/>
              </a:rPr>
              <a:t>How do you drive the world’s biggest machine?</a:t>
            </a:r>
          </a:p>
          <a:p>
            <a:pPr algn="ctr"/>
            <a:endParaRPr lang="en-GB" sz="3200" dirty="0">
              <a:latin typeface="Gill Sans MT" pitchFamily="34" charset="0"/>
            </a:endParaRPr>
          </a:p>
          <a:p>
            <a:pPr algn="ctr"/>
            <a:r>
              <a:rPr lang="en-GB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itchFamily="34" charset="0"/>
              </a:rPr>
              <a:t>www.physics.ox.ac.uk/accelerate</a:t>
            </a:r>
            <a:endParaRPr lang="en-GB" sz="4800" dirty="0">
              <a:solidFill>
                <a:schemeClr val="bg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03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2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LHC injector</a:t>
            </a:r>
            <a:endParaRPr lang="en-GB" dirty="0"/>
          </a:p>
        </p:txBody>
      </p:sp>
      <p:pic>
        <p:nvPicPr>
          <p:cNvPr id="4099" name="Picture 3" descr="D:\University\Accelerate!\slides\for toolkit\images\LHC preinjector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46362" y="1226443"/>
            <a:ext cx="5112568" cy="529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Detection</a:t>
            </a:r>
            <a:endParaRPr lang="en-GB" sz="6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7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5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Human scale</a:t>
            </a:r>
            <a:endParaRPr lang="en-GB" dirty="0"/>
          </a:p>
        </p:txBody>
      </p:sp>
      <p:pic>
        <p:nvPicPr>
          <p:cNvPr id="6146" name="Picture 2" descr="D:\University\Accelerate!\slides\for toolkit\images\andrew and suzie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340768"/>
            <a:ext cx="4002088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30052" y="3356991"/>
            <a:ext cx="0" cy="350100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1952" y="3376041"/>
            <a:ext cx="423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51459" y="3064603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1 m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4151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Optical microscope</a:t>
            </a:r>
            <a:br>
              <a:rPr lang="en-GB" dirty="0" smtClean="0"/>
            </a:br>
            <a:r>
              <a:rPr lang="en-GB" sz="3600" dirty="0" smtClean="0"/>
              <a:t>up to 1000</a:t>
            </a:r>
            <a:r>
              <a:rPr lang="en-GB" sz="3600" dirty="0"/>
              <a:t>×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0052" y="-99392"/>
            <a:ext cx="0" cy="69573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1952" y="3376041"/>
            <a:ext cx="423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D:\University\Accelerate!\slides\for toolkit\images\statto-blood-bp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385317"/>
            <a:ext cx="61206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972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Electron microscope</a:t>
            </a:r>
            <a:br>
              <a:rPr lang="en-GB" dirty="0" smtClean="0"/>
            </a:br>
            <a:r>
              <a:rPr lang="en-GB" sz="3600" dirty="0" smtClean="0"/>
              <a:t>up to 500,000</a:t>
            </a:r>
            <a:r>
              <a:rPr lang="en-GB" sz="3600" dirty="0"/>
              <a:t>×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30052" y="-99392"/>
            <a:ext cx="0" cy="695739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1952" y="3376041"/>
            <a:ext cx="423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D:\University\Accelerate!\slides\for toolkit\images\red blood cells se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3394" y="1412776"/>
            <a:ext cx="6624736" cy="469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8543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Particle accelerator</a:t>
            </a:r>
            <a:br>
              <a:rPr lang="en-GB" dirty="0" smtClean="0"/>
            </a:br>
            <a:r>
              <a:rPr lang="en-GB" sz="3600" dirty="0" smtClean="0"/>
              <a:t>up to 10,000,000×</a:t>
            </a:r>
            <a:endParaRPr lang="en-GB" sz="36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0052" y="-99392"/>
            <a:ext cx="0" cy="347869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91952" y="3376041"/>
            <a:ext cx="423664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D:\University\Accelerate!\slides\for toolkit\images\1GZX_Haemoglobin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40871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0349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Diamond Light Source</a:t>
            </a:r>
            <a:endParaRPr lang="en-GB" dirty="0"/>
          </a:p>
        </p:txBody>
      </p:sp>
      <p:pic>
        <p:nvPicPr>
          <p:cNvPr id="10242" name="Picture 2" descr="D:\University\Accelerate!\slides\for toolkit\images\Diamon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57908"/>
            <a:ext cx="7806780" cy="4699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21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9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Before we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Please don’t touch the equipment</a:t>
            </a:r>
          </a:p>
          <a:p>
            <a:r>
              <a:rPr lang="en-GB" dirty="0" smtClean="0"/>
              <a:t>In case of fire…</a:t>
            </a:r>
          </a:p>
          <a:p>
            <a:r>
              <a:rPr lang="en-GB" dirty="0" smtClean="0"/>
              <a:t>High voltages</a:t>
            </a:r>
          </a:p>
          <a:p>
            <a:pPr lvl="1">
              <a:buFont typeface="Arial" pitchFamily="34" charset="0"/>
              <a:buChar char="•"/>
            </a:pPr>
            <a:r>
              <a:rPr lang="en-GB" sz="3200" dirty="0" smtClean="0"/>
              <a:t>Please don’t volunteer if you have a pacemaker or are pregnant</a:t>
            </a:r>
            <a:endParaRPr lang="en-GB" sz="3200" b="1" dirty="0" smtClean="0"/>
          </a:p>
          <a:p>
            <a:r>
              <a:rPr lang="en-GB" dirty="0" smtClean="0"/>
              <a:t>Please switch off all mobile phones</a:t>
            </a:r>
          </a:p>
        </p:txBody>
      </p:sp>
    </p:spTree>
    <p:extLst>
      <p:ext uri="{BB962C8B-B14F-4D97-AF65-F5344CB8AC3E}">
        <p14:creationId xmlns:p14="http://schemas.microsoft.com/office/powerpoint/2010/main" val="31978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LHC RF cavity</a:t>
            </a:r>
            <a:endParaRPr lang="en-GB" dirty="0"/>
          </a:p>
        </p:txBody>
      </p:sp>
      <p:pic>
        <p:nvPicPr>
          <p:cNvPr id="4" name="Picture 3" descr="0009014_01-A4-at-144-dp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07" y="1340768"/>
            <a:ext cx="762000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552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Detection</a:t>
            </a:r>
            <a:endParaRPr lang="en-GB" sz="6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528" y="227687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6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325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Detection</a:t>
            </a:r>
            <a:endParaRPr lang="en-GB" sz="6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122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528" y="227687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37" y="335699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6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06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University\Accelerate!\slides\for toolkit\images\Jo's colliding particles straightene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93" y="1052736"/>
            <a:ext cx="8876489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14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University\Accelerate!\slides\for toolkit\images\Einstein_1921_portrait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667980"/>
            <a:ext cx="3832523" cy="4783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260648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i="1" dirty="0" smtClean="0"/>
              <a:t>E</a:t>
            </a:r>
            <a:r>
              <a:rPr lang="en-GB" sz="7200" dirty="0" smtClean="0"/>
              <a:t> = </a:t>
            </a:r>
            <a:r>
              <a:rPr lang="en-GB" sz="7200" i="1" dirty="0" smtClean="0"/>
              <a:t>mc</a:t>
            </a:r>
            <a:r>
              <a:rPr lang="en-GB" sz="7200" baseline="30000" dirty="0" smtClean="0"/>
              <a:t>2</a:t>
            </a:r>
            <a:endParaRPr lang="en-GB" sz="7200" i="1" baseline="30000" dirty="0"/>
          </a:p>
        </p:txBody>
      </p:sp>
    </p:spTree>
    <p:extLst>
      <p:ext uri="{BB962C8B-B14F-4D97-AF65-F5344CB8AC3E}">
        <p14:creationId xmlns:p14="http://schemas.microsoft.com/office/powerpoint/2010/main" val="194061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5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Detection</a:t>
            </a:r>
            <a:endParaRPr lang="en-GB" sz="6000" dirty="0"/>
          </a:p>
        </p:txBody>
      </p:sp>
      <p:pic>
        <p:nvPicPr>
          <p:cNvPr id="5122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528" y="227687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37" y="335699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37" y="443711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2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1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40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ATLAS detector</a:t>
            </a:r>
            <a:endParaRPr lang="en-GB" dirty="0"/>
          </a:p>
        </p:txBody>
      </p:sp>
      <p:pic>
        <p:nvPicPr>
          <p:cNvPr id="6" name="Picture 5" descr="ATLAS emtpy middl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386663" cy="546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ATLAS detector</a:t>
            </a:r>
            <a:endParaRPr lang="en-GB" dirty="0"/>
          </a:p>
        </p:txBody>
      </p:sp>
      <p:pic>
        <p:nvPicPr>
          <p:cNvPr id="13314" name="Picture 2" descr="D:\University\Accelerate!\slides\for toolkit\images\atlas end cap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491" y="1124744"/>
            <a:ext cx="6768752" cy="547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32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LHC computers</a:t>
            </a:r>
            <a:endParaRPr lang="en-GB" dirty="0"/>
          </a:p>
        </p:txBody>
      </p:sp>
      <p:pic>
        <p:nvPicPr>
          <p:cNvPr id="4" name="Picture 3" descr="comput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490" y="1278130"/>
            <a:ext cx="8856663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60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Detection</a:t>
            </a:r>
            <a:endParaRPr lang="en-GB" sz="6000" dirty="0"/>
          </a:p>
        </p:txBody>
      </p:sp>
      <p:pic>
        <p:nvPicPr>
          <p:cNvPr id="5122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8528" y="227687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37" y="335699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37" y="443711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University\Accelerate!\slides\for toolkit\images\tick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337" y="5517232"/>
            <a:ext cx="77938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l-pho-2007-0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86" y="1282973"/>
            <a:ext cx="80772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Large Hadron Collider: CMS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3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niversity\Accelerate!\slides\for toolkit\images\eventWithDetecto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9043651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Large Hadron Collider: </a:t>
            </a:r>
            <a:r>
              <a:rPr lang="en-GB" dirty="0" err="1" smtClean="0"/>
              <a:t>LHCb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9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054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niversity\Accelerate!\slides\for toolkit\images\accelerate logo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6024"/>
            <a:ext cx="8172400" cy="221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93" y="56223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Gill Sans MT" pitchFamily="34" charset="0"/>
              </a:rPr>
              <a:t>www.physics.ox.ac.uk/accelerate</a:t>
            </a:r>
            <a:endParaRPr lang="en-GB" sz="4800" dirty="0">
              <a:solidFill>
                <a:schemeClr val="bg2">
                  <a:lumMod val="60000"/>
                  <a:lumOff val="40000"/>
                </a:schemeClr>
              </a:solidFill>
              <a:latin typeface="Gill Sans MT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4897" y="3212976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LHC images © CERN</a:t>
            </a:r>
          </a:p>
          <a:p>
            <a:r>
              <a:rPr lang="en-GB" dirty="0" smtClean="0"/>
              <a:t>Blood SEM image © David Gregory &amp; Debbie Marshall,  </a:t>
            </a:r>
            <a:r>
              <a:rPr lang="en-GB" dirty="0" err="1" smtClean="0"/>
              <a:t>Wellcome</a:t>
            </a:r>
            <a:r>
              <a:rPr lang="en-GB" dirty="0" smtClean="0"/>
              <a:t> Images</a:t>
            </a:r>
          </a:p>
          <a:p>
            <a:r>
              <a:rPr lang="en-GB" dirty="0" smtClean="0"/>
              <a:t>Haemoglobin molecule image CC BY-SA Richard Wheeler</a:t>
            </a:r>
          </a:p>
          <a:p>
            <a:endParaRPr lang="en-GB" dirty="0"/>
          </a:p>
          <a:p>
            <a:pPr marL="1728000" lvl="4"/>
            <a:r>
              <a:rPr lang="en-GB" i="1" dirty="0" smtClean="0"/>
              <a:t>Accelerate!</a:t>
            </a:r>
            <a:r>
              <a:rPr lang="en-GB" dirty="0" smtClean="0"/>
              <a:t> is released under a Creative Commons</a:t>
            </a:r>
          </a:p>
          <a:p>
            <a:pPr marL="1728000" lvl="4"/>
            <a:r>
              <a:rPr lang="en-GB" dirty="0" smtClean="0"/>
              <a:t>Attribution–Non-Commercial–Share-Alike License</a:t>
            </a:r>
          </a:p>
          <a:p>
            <a:endParaRPr lang="en-GB" i="1" dirty="0"/>
          </a:p>
          <a:p>
            <a:r>
              <a:rPr lang="en-GB" dirty="0" smtClean="0"/>
              <a:t>Developed at the University of Oxford supported by STFC and </a:t>
            </a:r>
            <a:r>
              <a:rPr lang="en-GB" dirty="0" err="1" smtClean="0"/>
              <a:t>SEPnet</a:t>
            </a:r>
            <a:endParaRPr lang="en-GB" dirty="0"/>
          </a:p>
        </p:txBody>
      </p:sp>
      <p:pic>
        <p:nvPicPr>
          <p:cNvPr id="3" name="Picture 2" descr="byncsa-adapted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65104"/>
            <a:ext cx="1524025" cy="53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8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Detection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247726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Large Hadron Collider</a:t>
            </a:r>
            <a:endParaRPr lang="en-GB" dirty="0"/>
          </a:p>
        </p:txBody>
      </p:sp>
      <p:pic>
        <p:nvPicPr>
          <p:cNvPr id="2050" name="Picture 2" descr="D:\University\Accelerate!\slides\for toolkit\images\LHC aeri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834" y="1268760"/>
            <a:ext cx="8238105" cy="49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 rot="21390895">
            <a:off x="1411289" y="2781765"/>
            <a:ext cx="6202957" cy="2809225"/>
          </a:xfrm>
          <a:prstGeom prst="ellipse">
            <a:avLst/>
          </a:prstGeom>
          <a:noFill/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Large Hadron Collider</a:t>
            </a:r>
            <a:endParaRPr lang="en-GB" dirty="0"/>
          </a:p>
        </p:txBody>
      </p:sp>
      <p:pic>
        <p:nvPicPr>
          <p:cNvPr id="3074" name="Picture 2" descr="D:\University\Accelerate!\slides\for toolkit\images\LHC tunn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62590" cy="538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706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l-pho-2007-07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286" y="1282973"/>
            <a:ext cx="8077200" cy="538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Large Hadron Collider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10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199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GB" dirty="0" smtClean="0"/>
              <a:t>Recipe for a particle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124744"/>
            <a:ext cx="8229600" cy="5256584"/>
          </a:xfrm>
        </p:spPr>
        <p:txBody>
          <a:bodyPr>
            <a:noAutofit/>
          </a:bodyPr>
          <a:lstStyle/>
          <a:p>
            <a:pPr>
              <a:buFont typeface="Gill Sans MT" pitchFamily="34" charset="0"/>
              <a:buChar char="•"/>
            </a:pPr>
            <a:r>
              <a:rPr lang="en-GB" sz="6000" dirty="0" smtClean="0"/>
              <a:t> Particles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Energy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Control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Collision</a:t>
            </a:r>
          </a:p>
          <a:p>
            <a:pPr>
              <a:buFont typeface="Gill Sans MT" pitchFamily="34" charset="0"/>
              <a:buChar char="•"/>
            </a:pPr>
            <a:r>
              <a:rPr lang="en-GB" sz="6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Detection</a:t>
            </a:r>
            <a:endParaRPr lang="en-GB" sz="60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09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ccelerate!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3085</TotalTime>
  <Words>733</Words>
  <Application>Microsoft Macintosh PowerPoint</Application>
  <PresentationFormat>On-screen Show (4:3)</PresentationFormat>
  <Paragraphs>123</Paragraphs>
  <Slides>37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Before we start</vt:lpstr>
      <vt:lpstr>PowerPoint Presentation</vt:lpstr>
      <vt:lpstr>Recipe for a particle accelerator</vt:lpstr>
      <vt:lpstr>Large Hadron Collider</vt:lpstr>
      <vt:lpstr>Large Hadron Collider</vt:lpstr>
      <vt:lpstr>Large Hadron Collider</vt:lpstr>
      <vt:lpstr>PowerPoint Presentation</vt:lpstr>
      <vt:lpstr>Recipe for a particle accelerator</vt:lpstr>
      <vt:lpstr>PowerPoint Presentation</vt:lpstr>
      <vt:lpstr>LHC injector</vt:lpstr>
      <vt:lpstr>Recipe for a particle accelerator</vt:lpstr>
      <vt:lpstr>PowerPoint Presentation</vt:lpstr>
      <vt:lpstr>Human scale</vt:lpstr>
      <vt:lpstr>Optical microscope up to 1000×</vt:lpstr>
      <vt:lpstr>Electron microscope up to 500,000×</vt:lpstr>
      <vt:lpstr>Particle accelerator up to 10,000,000×</vt:lpstr>
      <vt:lpstr>Diamond Light Source</vt:lpstr>
      <vt:lpstr>PowerPoint Presentation</vt:lpstr>
      <vt:lpstr>LHC RF cavity</vt:lpstr>
      <vt:lpstr>Recipe for a particle accelerator</vt:lpstr>
      <vt:lpstr>PowerPoint Presentation</vt:lpstr>
      <vt:lpstr>Recipe for a particle accelerator</vt:lpstr>
      <vt:lpstr>PowerPoint Presentation</vt:lpstr>
      <vt:lpstr>PowerPoint Presentation</vt:lpstr>
      <vt:lpstr>PowerPoint Presentation</vt:lpstr>
      <vt:lpstr>PowerPoint Presentation</vt:lpstr>
      <vt:lpstr>Recipe for a particle accelerator</vt:lpstr>
      <vt:lpstr>PowerPoint Presentation</vt:lpstr>
      <vt:lpstr>ATLAS detector</vt:lpstr>
      <vt:lpstr>ATLAS detector</vt:lpstr>
      <vt:lpstr>LHC computers</vt:lpstr>
      <vt:lpstr>Recipe for a particle accelerator</vt:lpstr>
      <vt:lpstr>Large Hadron Collider: CMS</vt:lpstr>
      <vt:lpstr>Large Hadron Collider: LHCb</vt:lpstr>
      <vt:lpstr>PowerPoint Presentation</vt:lpstr>
      <vt:lpstr>PowerPoint Presentation</vt:lpstr>
    </vt:vector>
  </TitlesOfParts>
  <Company>andrewsteele.co.uk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Steele</dc:creator>
  <cp:lastModifiedBy>Andrew Steele</cp:lastModifiedBy>
  <cp:revision>13</cp:revision>
  <dcterms:created xsi:type="dcterms:W3CDTF">2012-04-28T14:45:52Z</dcterms:created>
  <dcterms:modified xsi:type="dcterms:W3CDTF">2012-05-04T16:00:26Z</dcterms:modified>
</cp:coreProperties>
</file>